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0"/>
  </p:notesMasterIdLst>
  <p:sldIdLst>
    <p:sldId id="256" r:id="rId2"/>
    <p:sldId id="258" r:id="rId3"/>
    <p:sldId id="259" r:id="rId4"/>
    <p:sldId id="263" r:id="rId5"/>
    <p:sldId id="281" r:id="rId6"/>
    <p:sldId id="264" r:id="rId7"/>
    <p:sldId id="266" r:id="rId8"/>
    <p:sldId id="267" r:id="rId9"/>
    <p:sldId id="321" r:id="rId10"/>
    <p:sldId id="268" r:id="rId11"/>
    <p:sldId id="269" r:id="rId12"/>
    <p:sldId id="322" r:id="rId13"/>
    <p:sldId id="272" r:id="rId14"/>
    <p:sldId id="320" r:id="rId15"/>
    <p:sldId id="274" r:id="rId16"/>
    <p:sldId id="324" r:id="rId17"/>
    <p:sldId id="277" r:id="rId18"/>
    <p:sldId id="279" r:id="rId19"/>
    <p:sldId id="282" r:id="rId20"/>
    <p:sldId id="283" r:id="rId21"/>
    <p:sldId id="260" r:id="rId22"/>
    <p:sldId id="261" r:id="rId23"/>
    <p:sldId id="257" r:id="rId24"/>
    <p:sldId id="284" r:id="rId25"/>
    <p:sldId id="285" r:id="rId26"/>
    <p:sldId id="286" r:id="rId27"/>
    <p:sldId id="287" r:id="rId28"/>
    <p:sldId id="288" r:id="rId29"/>
    <p:sldId id="295" r:id="rId30"/>
    <p:sldId id="326" r:id="rId31"/>
    <p:sldId id="327" r:id="rId32"/>
    <p:sldId id="298" r:id="rId33"/>
    <p:sldId id="299" r:id="rId34"/>
    <p:sldId id="300" r:id="rId35"/>
    <p:sldId id="302" r:id="rId36"/>
    <p:sldId id="303" r:id="rId37"/>
    <p:sldId id="325" r:id="rId38"/>
    <p:sldId id="323"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523"/>
    <p:restoredTop sz="69569"/>
  </p:normalViewPr>
  <p:slideViewPr>
    <p:cSldViewPr snapToGrid="0" snapToObjects="1">
      <p:cViewPr varScale="1">
        <p:scale>
          <a:sx n="76" d="100"/>
          <a:sy n="76" d="100"/>
        </p:scale>
        <p:origin x="110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FBFA53-F16F-DE4C-94C2-15C5C0E5601E}" type="datetimeFigureOut">
              <a:rPr lang="en-US" smtClean="0"/>
              <a:t>2/17/21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068621-7FF1-E647-96F4-768C96E3CDFC}" type="slidenum">
              <a:rPr lang="en-US" smtClean="0"/>
              <a:t>‹#›</a:t>
            </a:fld>
            <a:endParaRPr lang="en-US"/>
          </a:p>
        </p:txBody>
      </p:sp>
    </p:spTree>
    <p:extLst>
      <p:ext uri="{BB962C8B-B14F-4D97-AF65-F5344CB8AC3E}">
        <p14:creationId xmlns:p14="http://schemas.microsoft.com/office/powerpoint/2010/main" val="20466583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en.wikipedia.org/wiki/Business_reporting" TargetMode="External"/><Relationship Id="rId2" Type="http://schemas.openxmlformats.org/officeDocument/2006/relationships/slide" Target="../slides/slide23.xml"/><Relationship Id="rId1" Type="http://schemas.openxmlformats.org/officeDocument/2006/relationships/notesMaster" Target="../notesMasters/notesMaster1.xml"/><Relationship Id="rId5" Type="http://schemas.openxmlformats.org/officeDocument/2006/relationships/hyperlink" Target="https://en.wikipedia.org/wiki/Business_process_management" TargetMode="External"/><Relationship Id="rId4" Type="http://schemas.openxmlformats.org/officeDocument/2006/relationships/hyperlink" Target="https://en.wikipedia.org/wiki/Marketing"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hbase.apache.or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1</a:t>
            </a:fld>
            <a:endParaRPr lang="en-US"/>
          </a:p>
        </p:txBody>
      </p:sp>
    </p:spTree>
    <p:extLst>
      <p:ext uri="{BB962C8B-B14F-4D97-AF65-F5344CB8AC3E}">
        <p14:creationId xmlns:p14="http://schemas.microsoft.com/office/powerpoint/2010/main" val="22240863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11</a:t>
            </a:fld>
            <a:endParaRPr lang="en-US"/>
          </a:p>
        </p:txBody>
      </p:sp>
    </p:spTree>
    <p:extLst>
      <p:ext uri="{BB962C8B-B14F-4D97-AF65-F5344CB8AC3E}">
        <p14:creationId xmlns:p14="http://schemas.microsoft.com/office/powerpoint/2010/main" val="19388537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12</a:t>
            </a:fld>
            <a:endParaRPr lang="en-US"/>
          </a:p>
        </p:txBody>
      </p:sp>
    </p:spTree>
    <p:extLst>
      <p:ext uri="{BB962C8B-B14F-4D97-AF65-F5344CB8AC3E}">
        <p14:creationId xmlns:p14="http://schemas.microsoft.com/office/powerpoint/2010/main" val="2336828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14</a:t>
            </a:fld>
            <a:endParaRPr lang="en-US"/>
          </a:p>
        </p:txBody>
      </p:sp>
    </p:spTree>
    <p:extLst>
      <p:ext uri="{BB962C8B-B14F-4D97-AF65-F5344CB8AC3E}">
        <p14:creationId xmlns:p14="http://schemas.microsoft.com/office/powerpoint/2010/main" val="2524268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5E754E-9876-DB43-9695-E230F7D247AA}" type="slidenum">
              <a:rPr lang="en-US" smtClean="0"/>
              <a:t>16</a:t>
            </a:fld>
            <a:endParaRPr lang="en-US"/>
          </a:p>
        </p:txBody>
      </p:sp>
    </p:spTree>
    <p:extLst>
      <p:ext uri="{BB962C8B-B14F-4D97-AF65-F5344CB8AC3E}">
        <p14:creationId xmlns:p14="http://schemas.microsoft.com/office/powerpoint/2010/main" val="14209203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17</a:t>
            </a:fld>
            <a:endParaRPr lang="en-US"/>
          </a:p>
        </p:txBody>
      </p:sp>
    </p:spTree>
    <p:extLst>
      <p:ext uri="{BB962C8B-B14F-4D97-AF65-F5344CB8AC3E}">
        <p14:creationId xmlns:p14="http://schemas.microsoft.com/office/powerpoint/2010/main" val="25791099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19</a:t>
            </a:fld>
            <a:endParaRPr lang="en-US"/>
          </a:p>
        </p:txBody>
      </p:sp>
    </p:spTree>
    <p:extLst>
      <p:ext uri="{BB962C8B-B14F-4D97-AF65-F5344CB8AC3E}">
        <p14:creationId xmlns:p14="http://schemas.microsoft.com/office/powerpoint/2010/main" val="23655423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20</a:t>
            </a:fld>
            <a:endParaRPr lang="en-US"/>
          </a:p>
        </p:txBody>
      </p:sp>
    </p:spTree>
    <p:extLst>
      <p:ext uri="{BB962C8B-B14F-4D97-AF65-F5344CB8AC3E}">
        <p14:creationId xmlns:p14="http://schemas.microsoft.com/office/powerpoint/2010/main" val="5395884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21</a:t>
            </a:fld>
            <a:endParaRPr lang="en-US"/>
          </a:p>
        </p:txBody>
      </p:sp>
    </p:spTree>
    <p:extLst>
      <p:ext uri="{BB962C8B-B14F-4D97-AF65-F5344CB8AC3E}">
        <p14:creationId xmlns:p14="http://schemas.microsoft.com/office/powerpoint/2010/main" val="2624942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OLTP has also been used to refer to processing in which the system responds immediately to user requests.</a:t>
            </a:r>
          </a:p>
          <a:p>
            <a:endParaRPr lang="en-US" dirty="0"/>
          </a:p>
          <a:p>
            <a:r>
              <a:rPr lang="en-GB" sz="1200" dirty="0"/>
              <a:t>OLAP </a:t>
            </a:r>
            <a:r>
              <a:rPr lang="en-US" dirty="0"/>
              <a:t>includes </a:t>
            </a:r>
            <a:r>
              <a:rPr lang="en-US" dirty="0">
                <a:hlinkClick r:id="rId3" tooltip="Business reporting"/>
              </a:rPr>
              <a:t>business reporting</a:t>
            </a:r>
            <a:r>
              <a:rPr lang="en-US" dirty="0"/>
              <a:t> for sales, </a:t>
            </a:r>
            <a:r>
              <a:rPr lang="en-US" dirty="0">
                <a:hlinkClick r:id="rId4" tooltip="Marketing"/>
              </a:rPr>
              <a:t>marketing</a:t>
            </a:r>
            <a:r>
              <a:rPr lang="en-US" dirty="0"/>
              <a:t>, management reporting, </a:t>
            </a:r>
            <a:r>
              <a:rPr lang="en-US" dirty="0">
                <a:hlinkClick r:id="rId5" tooltip="Business process management"/>
              </a:rPr>
              <a:t>business process management</a:t>
            </a:r>
            <a:r>
              <a:rPr lang="en-US" dirty="0"/>
              <a:t> (BPM)</a:t>
            </a:r>
          </a:p>
        </p:txBody>
      </p:sp>
      <p:sp>
        <p:nvSpPr>
          <p:cNvPr id="4" name="Slide Number Placeholder 3"/>
          <p:cNvSpPr>
            <a:spLocks noGrp="1"/>
          </p:cNvSpPr>
          <p:nvPr>
            <p:ph type="sldNum" sz="quarter" idx="5"/>
          </p:nvPr>
        </p:nvSpPr>
        <p:spPr/>
        <p:txBody>
          <a:bodyPr/>
          <a:lstStyle/>
          <a:p>
            <a:fld id="{28068621-7FF1-E647-96F4-768C96E3CDFC}" type="slidenum">
              <a:rPr lang="en-US" smtClean="0"/>
              <a:t>23</a:t>
            </a:fld>
            <a:endParaRPr lang="en-US"/>
          </a:p>
        </p:txBody>
      </p:sp>
    </p:spTree>
    <p:extLst>
      <p:ext uri="{BB962C8B-B14F-4D97-AF65-F5344CB8AC3E}">
        <p14:creationId xmlns:p14="http://schemas.microsoft.com/office/powerpoint/2010/main" val="28075567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28</a:t>
            </a:fld>
            <a:endParaRPr lang="en-US"/>
          </a:p>
        </p:txBody>
      </p:sp>
    </p:spTree>
    <p:extLst>
      <p:ext uri="{BB962C8B-B14F-4D97-AF65-F5344CB8AC3E}">
        <p14:creationId xmlns:p14="http://schemas.microsoft.com/office/powerpoint/2010/main" val="1947128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2</a:t>
            </a:fld>
            <a:endParaRPr lang="en-US"/>
          </a:p>
        </p:txBody>
      </p:sp>
    </p:spTree>
    <p:extLst>
      <p:ext uri="{BB962C8B-B14F-4D97-AF65-F5344CB8AC3E}">
        <p14:creationId xmlns:p14="http://schemas.microsoft.com/office/powerpoint/2010/main" val="34439505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30</a:t>
            </a:fld>
            <a:endParaRPr lang="en-US"/>
          </a:p>
        </p:txBody>
      </p:sp>
    </p:spTree>
    <p:extLst>
      <p:ext uri="{BB962C8B-B14F-4D97-AF65-F5344CB8AC3E}">
        <p14:creationId xmlns:p14="http://schemas.microsoft.com/office/powerpoint/2010/main" val="17470037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31</a:t>
            </a:fld>
            <a:endParaRPr lang="en-US"/>
          </a:p>
        </p:txBody>
      </p:sp>
    </p:spTree>
    <p:extLst>
      <p:ext uri="{BB962C8B-B14F-4D97-AF65-F5344CB8AC3E}">
        <p14:creationId xmlns:p14="http://schemas.microsoft.com/office/powerpoint/2010/main" val="14063478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32</a:t>
            </a:fld>
            <a:endParaRPr lang="en-US"/>
          </a:p>
        </p:txBody>
      </p:sp>
    </p:spTree>
    <p:extLst>
      <p:ext uri="{BB962C8B-B14F-4D97-AF65-F5344CB8AC3E}">
        <p14:creationId xmlns:p14="http://schemas.microsoft.com/office/powerpoint/2010/main" val="3578593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hlinkClick r:id="rId3"/>
            </a:endParaRPr>
          </a:p>
        </p:txBody>
      </p:sp>
      <p:sp>
        <p:nvSpPr>
          <p:cNvPr id="4" name="Slide Number Placeholder 3"/>
          <p:cNvSpPr>
            <a:spLocks noGrp="1"/>
          </p:cNvSpPr>
          <p:nvPr>
            <p:ph type="sldNum" sz="quarter" idx="5"/>
          </p:nvPr>
        </p:nvSpPr>
        <p:spPr/>
        <p:txBody>
          <a:bodyPr/>
          <a:lstStyle/>
          <a:p>
            <a:fld id="{28068621-7FF1-E647-96F4-768C96E3CDFC}" type="slidenum">
              <a:rPr lang="en-US" smtClean="0"/>
              <a:t>3</a:t>
            </a:fld>
            <a:endParaRPr lang="en-US"/>
          </a:p>
        </p:txBody>
      </p:sp>
    </p:spTree>
    <p:extLst>
      <p:ext uri="{BB962C8B-B14F-4D97-AF65-F5344CB8AC3E}">
        <p14:creationId xmlns:p14="http://schemas.microsoft.com/office/powerpoint/2010/main" val="22304076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4</a:t>
            </a:fld>
            <a:endParaRPr lang="en-US"/>
          </a:p>
        </p:txBody>
      </p:sp>
    </p:spTree>
    <p:extLst>
      <p:ext uri="{BB962C8B-B14F-4D97-AF65-F5344CB8AC3E}">
        <p14:creationId xmlns:p14="http://schemas.microsoft.com/office/powerpoint/2010/main" val="27802178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5</a:t>
            </a:fld>
            <a:endParaRPr lang="en-US"/>
          </a:p>
        </p:txBody>
      </p:sp>
    </p:spTree>
    <p:extLst>
      <p:ext uri="{BB962C8B-B14F-4D97-AF65-F5344CB8AC3E}">
        <p14:creationId xmlns:p14="http://schemas.microsoft.com/office/powerpoint/2010/main" val="5691012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6</a:t>
            </a:fld>
            <a:endParaRPr lang="en-US"/>
          </a:p>
        </p:txBody>
      </p:sp>
    </p:spTree>
    <p:extLst>
      <p:ext uri="{BB962C8B-B14F-4D97-AF65-F5344CB8AC3E}">
        <p14:creationId xmlns:p14="http://schemas.microsoft.com/office/powerpoint/2010/main" val="19646228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8</a:t>
            </a:fld>
            <a:endParaRPr lang="en-US"/>
          </a:p>
        </p:txBody>
      </p:sp>
    </p:spTree>
    <p:extLst>
      <p:ext uri="{BB962C8B-B14F-4D97-AF65-F5344CB8AC3E}">
        <p14:creationId xmlns:p14="http://schemas.microsoft.com/office/powerpoint/2010/main" val="34194926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9</a:t>
            </a:fld>
            <a:endParaRPr lang="en-US"/>
          </a:p>
        </p:txBody>
      </p:sp>
    </p:spTree>
    <p:extLst>
      <p:ext uri="{BB962C8B-B14F-4D97-AF65-F5344CB8AC3E}">
        <p14:creationId xmlns:p14="http://schemas.microsoft.com/office/powerpoint/2010/main" val="41007397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68621-7FF1-E647-96F4-768C96E3CDFC}" type="slidenum">
              <a:rPr lang="en-US" smtClean="0"/>
              <a:t>10</a:t>
            </a:fld>
            <a:endParaRPr lang="en-US"/>
          </a:p>
        </p:txBody>
      </p:sp>
    </p:spTree>
    <p:extLst>
      <p:ext uri="{BB962C8B-B14F-4D97-AF65-F5344CB8AC3E}">
        <p14:creationId xmlns:p14="http://schemas.microsoft.com/office/powerpoint/2010/main" val="1759152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8F881-0AD9-5D4D-9A40-F185B10C6C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BBF0A2-CF2B-6943-9EE1-8667860C34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47C10BA-A571-3646-96F7-38DF790CE980}"/>
              </a:ext>
            </a:extLst>
          </p:cNvPr>
          <p:cNvSpPr>
            <a:spLocks noGrp="1"/>
          </p:cNvSpPr>
          <p:nvPr>
            <p:ph type="dt" sz="half" idx="10"/>
          </p:nvPr>
        </p:nvSpPr>
        <p:spPr/>
        <p:txBody>
          <a:bodyPr/>
          <a:lstStyle/>
          <a:p>
            <a:fld id="{F96ADCED-D82C-FD4D-A958-65121724FA9B}" type="datetime1">
              <a:rPr lang="en-US" smtClean="0"/>
              <a:t>2/17/21</a:t>
            </a:fld>
            <a:endParaRPr lang="en-US"/>
          </a:p>
        </p:txBody>
      </p:sp>
      <p:sp>
        <p:nvSpPr>
          <p:cNvPr id="5" name="Footer Placeholder 4">
            <a:extLst>
              <a:ext uri="{FF2B5EF4-FFF2-40B4-BE49-F238E27FC236}">
                <a16:creationId xmlns:a16="http://schemas.microsoft.com/office/drawing/2014/main" id="{737B6AB1-9705-7740-B3B5-D689617F0A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655CA-3636-9C48-9251-92BB5802DFC1}"/>
              </a:ext>
            </a:extLst>
          </p:cNvPr>
          <p:cNvSpPr>
            <a:spLocks noGrp="1"/>
          </p:cNvSpPr>
          <p:nvPr>
            <p:ph type="sldNum" sz="quarter" idx="12"/>
          </p:nvPr>
        </p:nvSpPr>
        <p:spPr/>
        <p:txBody>
          <a:bodyPr/>
          <a:lstStyle/>
          <a:p>
            <a:fld id="{90FBDECB-D24E-F247-93AB-4C7123018CAB}" type="slidenum">
              <a:rPr lang="en-US" smtClean="0"/>
              <a:t>‹#›</a:t>
            </a:fld>
            <a:endParaRPr lang="en-US"/>
          </a:p>
        </p:txBody>
      </p:sp>
    </p:spTree>
    <p:extLst>
      <p:ext uri="{BB962C8B-B14F-4D97-AF65-F5344CB8AC3E}">
        <p14:creationId xmlns:p14="http://schemas.microsoft.com/office/powerpoint/2010/main" val="32214395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C8A33-1EB9-3444-9D49-58CB9A54B9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B543EC-B063-2846-B3E0-BC0EF3EE98B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1E2E70-9C81-5446-97BE-0D3E3DC3CB19}"/>
              </a:ext>
            </a:extLst>
          </p:cNvPr>
          <p:cNvSpPr>
            <a:spLocks noGrp="1"/>
          </p:cNvSpPr>
          <p:nvPr>
            <p:ph type="dt" sz="half" idx="10"/>
          </p:nvPr>
        </p:nvSpPr>
        <p:spPr/>
        <p:txBody>
          <a:bodyPr/>
          <a:lstStyle/>
          <a:p>
            <a:fld id="{D1C99BBF-B970-AA45-9B6C-418411DA0085}" type="datetime1">
              <a:rPr lang="en-US" smtClean="0"/>
              <a:t>2/17/21</a:t>
            </a:fld>
            <a:endParaRPr lang="en-US"/>
          </a:p>
        </p:txBody>
      </p:sp>
      <p:sp>
        <p:nvSpPr>
          <p:cNvPr id="5" name="Footer Placeholder 4">
            <a:extLst>
              <a:ext uri="{FF2B5EF4-FFF2-40B4-BE49-F238E27FC236}">
                <a16:creationId xmlns:a16="http://schemas.microsoft.com/office/drawing/2014/main" id="{7F2A9EF9-F4A5-384A-B44F-A038875AFD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AD1B71-2E48-F249-9A3D-0490D1CE9CE3}"/>
              </a:ext>
            </a:extLst>
          </p:cNvPr>
          <p:cNvSpPr>
            <a:spLocks noGrp="1"/>
          </p:cNvSpPr>
          <p:nvPr>
            <p:ph type="sldNum" sz="quarter" idx="12"/>
          </p:nvPr>
        </p:nvSpPr>
        <p:spPr/>
        <p:txBody>
          <a:bodyPr/>
          <a:lstStyle/>
          <a:p>
            <a:fld id="{90FBDECB-D24E-F247-93AB-4C7123018CAB}" type="slidenum">
              <a:rPr lang="en-US" smtClean="0"/>
              <a:t>‹#›</a:t>
            </a:fld>
            <a:endParaRPr lang="en-US"/>
          </a:p>
        </p:txBody>
      </p:sp>
    </p:spTree>
    <p:extLst>
      <p:ext uri="{BB962C8B-B14F-4D97-AF65-F5344CB8AC3E}">
        <p14:creationId xmlns:p14="http://schemas.microsoft.com/office/powerpoint/2010/main" val="4067193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A4C8E9-4D9F-A944-905E-38F5F92BC01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287644-1DE6-D344-965B-7C998FB2D2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21B4C2-0E35-0842-86F2-AE8B92218D2F}"/>
              </a:ext>
            </a:extLst>
          </p:cNvPr>
          <p:cNvSpPr>
            <a:spLocks noGrp="1"/>
          </p:cNvSpPr>
          <p:nvPr>
            <p:ph type="dt" sz="half" idx="10"/>
          </p:nvPr>
        </p:nvSpPr>
        <p:spPr/>
        <p:txBody>
          <a:bodyPr/>
          <a:lstStyle/>
          <a:p>
            <a:fld id="{90E34648-F671-BF4B-8470-A7F33BC87BCE}" type="datetime1">
              <a:rPr lang="en-US" smtClean="0"/>
              <a:t>2/17/21</a:t>
            </a:fld>
            <a:endParaRPr lang="en-US"/>
          </a:p>
        </p:txBody>
      </p:sp>
      <p:sp>
        <p:nvSpPr>
          <p:cNvPr id="5" name="Footer Placeholder 4">
            <a:extLst>
              <a:ext uri="{FF2B5EF4-FFF2-40B4-BE49-F238E27FC236}">
                <a16:creationId xmlns:a16="http://schemas.microsoft.com/office/drawing/2014/main" id="{93BA76C7-E883-F346-9078-1E0F00CFF7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357CBB-5CE8-2F42-BC0A-82266CBEECD2}"/>
              </a:ext>
            </a:extLst>
          </p:cNvPr>
          <p:cNvSpPr>
            <a:spLocks noGrp="1"/>
          </p:cNvSpPr>
          <p:nvPr>
            <p:ph type="sldNum" sz="quarter" idx="12"/>
          </p:nvPr>
        </p:nvSpPr>
        <p:spPr/>
        <p:txBody>
          <a:bodyPr/>
          <a:lstStyle/>
          <a:p>
            <a:fld id="{90FBDECB-D24E-F247-93AB-4C7123018CAB}" type="slidenum">
              <a:rPr lang="en-US" smtClean="0"/>
              <a:t>‹#›</a:t>
            </a:fld>
            <a:endParaRPr lang="en-US"/>
          </a:p>
        </p:txBody>
      </p:sp>
    </p:spTree>
    <p:extLst>
      <p:ext uri="{BB962C8B-B14F-4D97-AF65-F5344CB8AC3E}">
        <p14:creationId xmlns:p14="http://schemas.microsoft.com/office/powerpoint/2010/main" val="2299934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1B16D-B5A2-8E49-BEE3-9EB414E3B4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FB22A7-C2CC-B848-9FD1-30FDAFE32E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0E95FC-6686-D54B-8500-16B8ADA160C1}"/>
              </a:ext>
            </a:extLst>
          </p:cNvPr>
          <p:cNvSpPr>
            <a:spLocks noGrp="1"/>
          </p:cNvSpPr>
          <p:nvPr>
            <p:ph type="dt" sz="half" idx="10"/>
          </p:nvPr>
        </p:nvSpPr>
        <p:spPr/>
        <p:txBody>
          <a:bodyPr/>
          <a:lstStyle/>
          <a:p>
            <a:fld id="{A03E7229-EB99-B147-A063-06A1DA420189}" type="datetime1">
              <a:rPr lang="en-US" smtClean="0"/>
              <a:t>2/17/21</a:t>
            </a:fld>
            <a:endParaRPr lang="en-US"/>
          </a:p>
        </p:txBody>
      </p:sp>
      <p:sp>
        <p:nvSpPr>
          <p:cNvPr id="5" name="Footer Placeholder 4">
            <a:extLst>
              <a:ext uri="{FF2B5EF4-FFF2-40B4-BE49-F238E27FC236}">
                <a16:creationId xmlns:a16="http://schemas.microsoft.com/office/drawing/2014/main" id="{7BC78379-37CD-5A47-9748-9AF6BD2B7E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6643A4-3298-8C45-A4BE-8270FF94C637}"/>
              </a:ext>
            </a:extLst>
          </p:cNvPr>
          <p:cNvSpPr>
            <a:spLocks noGrp="1"/>
          </p:cNvSpPr>
          <p:nvPr>
            <p:ph type="sldNum" sz="quarter" idx="12"/>
          </p:nvPr>
        </p:nvSpPr>
        <p:spPr/>
        <p:txBody>
          <a:bodyPr/>
          <a:lstStyle/>
          <a:p>
            <a:fld id="{90FBDECB-D24E-F247-93AB-4C7123018CAB}" type="slidenum">
              <a:rPr lang="en-US" smtClean="0"/>
              <a:t>‹#›</a:t>
            </a:fld>
            <a:endParaRPr lang="en-US"/>
          </a:p>
        </p:txBody>
      </p:sp>
    </p:spTree>
    <p:extLst>
      <p:ext uri="{BB962C8B-B14F-4D97-AF65-F5344CB8AC3E}">
        <p14:creationId xmlns:p14="http://schemas.microsoft.com/office/powerpoint/2010/main" val="3047953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396FB-0FD0-AC41-BEBF-41076B9BBA3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670006A-8B24-7441-901B-AF25AF8858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09F6D4A-E4EC-0646-B6DE-4D838AB60E09}"/>
              </a:ext>
            </a:extLst>
          </p:cNvPr>
          <p:cNvSpPr>
            <a:spLocks noGrp="1"/>
          </p:cNvSpPr>
          <p:nvPr>
            <p:ph type="dt" sz="half" idx="10"/>
          </p:nvPr>
        </p:nvSpPr>
        <p:spPr/>
        <p:txBody>
          <a:bodyPr/>
          <a:lstStyle/>
          <a:p>
            <a:fld id="{109B503D-D565-B94C-AC3D-B0E2FB68D9D0}" type="datetime1">
              <a:rPr lang="en-US" smtClean="0"/>
              <a:t>2/17/21</a:t>
            </a:fld>
            <a:endParaRPr lang="en-US"/>
          </a:p>
        </p:txBody>
      </p:sp>
      <p:sp>
        <p:nvSpPr>
          <p:cNvPr id="5" name="Footer Placeholder 4">
            <a:extLst>
              <a:ext uri="{FF2B5EF4-FFF2-40B4-BE49-F238E27FC236}">
                <a16:creationId xmlns:a16="http://schemas.microsoft.com/office/drawing/2014/main" id="{5C27D5B6-01A6-1044-A36B-E83EE4705F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37FD91-B106-5C47-A8A6-14CB0F8A77CE}"/>
              </a:ext>
            </a:extLst>
          </p:cNvPr>
          <p:cNvSpPr>
            <a:spLocks noGrp="1"/>
          </p:cNvSpPr>
          <p:nvPr>
            <p:ph type="sldNum" sz="quarter" idx="12"/>
          </p:nvPr>
        </p:nvSpPr>
        <p:spPr/>
        <p:txBody>
          <a:bodyPr/>
          <a:lstStyle/>
          <a:p>
            <a:fld id="{90FBDECB-D24E-F247-93AB-4C7123018CAB}" type="slidenum">
              <a:rPr lang="en-US" smtClean="0"/>
              <a:t>‹#›</a:t>
            </a:fld>
            <a:endParaRPr lang="en-US"/>
          </a:p>
        </p:txBody>
      </p:sp>
    </p:spTree>
    <p:extLst>
      <p:ext uri="{BB962C8B-B14F-4D97-AF65-F5344CB8AC3E}">
        <p14:creationId xmlns:p14="http://schemas.microsoft.com/office/powerpoint/2010/main" val="261724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D04C5-CBD4-D44F-A1BC-B3176D1F40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904B1B-2745-AB43-9417-AACD2AF8567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CA28ACB-0CAB-3949-91E9-D6047E50810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9A005D-6BEB-3D40-BBEE-2908D85C77DE}"/>
              </a:ext>
            </a:extLst>
          </p:cNvPr>
          <p:cNvSpPr>
            <a:spLocks noGrp="1"/>
          </p:cNvSpPr>
          <p:nvPr>
            <p:ph type="dt" sz="half" idx="10"/>
          </p:nvPr>
        </p:nvSpPr>
        <p:spPr/>
        <p:txBody>
          <a:bodyPr/>
          <a:lstStyle/>
          <a:p>
            <a:fld id="{D987293B-70E4-3840-9F0A-3C3C01425199}" type="datetime1">
              <a:rPr lang="en-US" smtClean="0"/>
              <a:t>2/17/21</a:t>
            </a:fld>
            <a:endParaRPr lang="en-US"/>
          </a:p>
        </p:txBody>
      </p:sp>
      <p:sp>
        <p:nvSpPr>
          <p:cNvPr id="6" name="Footer Placeholder 5">
            <a:extLst>
              <a:ext uri="{FF2B5EF4-FFF2-40B4-BE49-F238E27FC236}">
                <a16:creationId xmlns:a16="http://schemas.microsoft.com/office/drawing/2014/main" id="{5694EA68-6802-3A45-84B4-A31BBD22BC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B20293-65FD-2A48-AC6F-0E51F005583D}"/>
              </a:ext>
            </a:extLst>
          </p:cNvPr>
          <p:cNvSpPr>
            <a:spLocks noGrp="1"/>
          </p:cNvSpPr>
          <p:nvPr>
            <p:ph type="sldNum" sz="quarter" idx="12"/>
          </p:nvPr>
        </p:nvSpPr>
        <p:spPr/>
        <p:txBody>
          <a:bodyPr/>
          <a:lstStyle/>
          <a:p>
            <a:fld id="{90FBDECB-D24E-F247-93AB-4C7123018CAB}" type="slidenum">
              <a:rPr lang="en-US" smtClean="0"/>
              <a:t>‹#›</a:t>
            </a:fld>
            <a:endParaRPr lang="en-US"/>
          </a:p>
        </p:txBody>
      </p:sp>
    </p:spTree>
    <p:extLst>
      <p:ext uri="{BB962C8B-B14F-4D97-AF65-F5344CB8AC3E}">
        <p14:creationId xmlns:p14="http://schemas.microsoft.com/office/powerpoint/2010/main" val="2275939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A292A-74AC-CC4F-8E0A-E7F25E85F3B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E7A439-C0C9-984E-A79A-AC5C96EDCA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DDAFD5F-EF14-674D-8EA0-BBAF90E677A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20CC6E-AAF1-7D41-9AC0-806747260A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093733-10EE-F043-A1FD-373DF5E88B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1E2FB3-F79E-0640-88A7-D1B5C5FCD71E}"/>
              </a:ext>
            </a:extLst>
          </p:cNvPr>
          <p:cNvSpPr>
            <a:spLocks noGrp="1"/>
          </p:cNvSpPr>
          <p:nvPr>
            <p:ph type="dt" sz="half" idx="10"/>
          </p:nvPr>
        </p:nvSpPr>
        <p:spPr/>
        <p:txBody>
          <a:bodyPr/>
          <a:lstStyle/>
          <a:p>
            <a:fld id="{BFED7CE9-AEB9-D540-B7A1-08F89C3640E5}" type="datetime1">
              <a:rPr lang="en-US" smtClean="0"/>
              <a:t>2/17/21</a:t>
            </a:fld>
            <a:endParaRPr lang="en-US"/>
          </a:p>
        </p:txBody>
      </p:sp>
      <p:sp>
        <p:nvSpPr>
          <p:cNvPr id="8" name="Footer Placeholder 7">
            <a:extLst>
              <a:ext uri="{FF2B5EF4-FFF2-40B4-BE49-F238E27FC236}">
                <a16:creationId xmlns:a16="http://schemas.microsoft.com/office/drawing/2014/main" id="{DE97C65A-4C6F-CA4E-826E-52CA7CA811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D26DE1-7973-4040-86FB-488604DC51DA}"/>
              </a:ext>
            </a:extLst>
          </p:cNvPr>
          <p:cNvSpPr>
            <a:spLocks noGrp="1"/>
          </p:cNvSpPr>
          <p:nvPr>
            <p:ph type="sldNum" sz="quarter" idx="12"/>
          </p:nvPr>
        </p:nvSpPr>
        <p:spPr/>
        <p:txBody>
          <a:bodyPr/>
          <a:lstStyle/>
          <a:p>
            <a:fld id="{90FBDECB-D24E-F247-93AB-4C7123018CAB}" type="slidenum">
              <a:rPr lang="en-US" smtClean="0"/>
              <a:t>‹#›</a:t>
            </a:fld>
            <a:endParaRPr lang="en-US"/>
          </a:p>
        </p:txBody>
      </p:sp>
    </p:spTree>
    <p:extLst>
      <p:ext uri="{BB962C8B-B14F-4D97-AF65-F5344CB8AC3E}">
        <p14:creationId xmlns:p14="http://schemas.microsoft.com/office/powerpoint/2010/main" val="7924581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9AE5A-A687-3040-BC17-3BB53C3C18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600ADA1-803F-4A4E-A3C0-478B04D672C1}"/>
              </a:ext>
            </a:extLst>
          </p:cNvPr>
          <p:cNvSpPr>
            <a:spLocks noGrp="1"/>
          </p:cNvSpPr>
          <p:nvPr>
            <p:ph type="dt" sz="half" idx="10"/>
          </p:nvPr>
        </p:nvSpPr>
        <p:spPr/>
        <p:txBody>
          <a:bodyPr/>
          <a:lstStyle/>
          <a:p>
            <a:fld id="{F7A224B2-7891-0A4E-A520-FC02B90A6770}" type="datetime1">
              <a:rPr lang="en-US" smtClean="0"/>
              <a:t>2/17/21</a:t>
            </a:fld>
            <a:endParaRPr lang="en-US"/>
          </a:p>
        </p:txBody>
      </p:sp>
      <p:sp>
        <p:nvSpPr>
          <p:cNvPr id="4" name="Footer Placeholder 3">
            <a:extLst>
              <a:ext uri="{FF2B5EF4-FFF2-40B4-BE49-F238E27FC236}">
                <a16:creationId xmlns:a16="http://schemas.microsoft.com/office/drawing/2014/main" id="{C453357D-811D-5346-82EB-807AB8A73D0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FC1954C-1FE7-344A-80CB-095EE488A1FA}"/>
              </a:ext>
            </a:extLst>
          </p:cNvPr>
          <p:cNvSpPr>
            <a:spLocks noGrp="1"/>
          </p:cNvSpPr>
          <p:nvPr>
            <p:ph type="sldNum" sz="quarter" idx="12"/>
          </p:nvPr>
        </p:nvSpPr>
        <p:spPr/>
        <p:txBody>
          <a:bodyPr/>
          <a:lstStyle/>
          <a:p>
            <a:fld id="{90FBDECB-D24E-F247-93AB-4C7123018CAB}" type="slidenum">
              <a:rPr lang="en-US" smtClean="0"/>
              <a:t>‹#›</a:t>
            </a:fld>
            <a:endParaRPr lang="en-US"/>
          </a:p>
        </p:txBody>
      </p:sp>
    </p:spTree>
    <p:extLst>
      <p:ext uri="{BB962C8B-B14F-4D97-AF65-F5344CB8AC3E}">
        <p14:creationId xmlns:p14="http://schemas.microsoft.com/office/powerpoint/2010/main" val="3752109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BBDB69-4FF9-6E4A-91A4-C3ED42593DBF}"/>
              </a:ext>
            </a:extLst>
          </p:cNvPr>
          <p:cNvSpPr>
            <a:spLocks noGrp="1"/>
          </p:cNvSpPr>
          <p:nvPr>
            <p:ph type="dt" sz="half" idx="10"/>
          </p:nvPr>
        </p:nvSpPr>
        <p:spPr/>
        <p:txBody>
          <a:bodyPr/>
          <a:lstStyle/>
          <a:p>
            <a:fld id="{FE67E5D4-20F8-C544-A009-8F07D1330679}" type="datetime1">
              <a:rPr lang="en-US" smtClean="0"/>
              <a:t>2/17/21</a:t>
            </a:fld>
            <a:endParaRPr lang="en-US"/>
          </a:p>
        </p:txBody>
      </p:sp>
      <p:sp>
        <p:nvSpPr>
          <p:cNvPr id="3" name="Footer Placeholder 2">
            <a:extLst>
              <a:ext uri="{FF2B5EF4-FFF2-40B4-BE49-F238E27FC236}">
                <a16:creationId xmlns:a16="http://schemas.microsoft.com/office/drawing/2014/main" id="{21334CC1-B5DC-914B-8A7D-0C0AD02714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C7315E8-104A-6A4E-90D0-FB173B0A52DE}"/>
              </a:ext>
            </a:extLst>
          </p:cNvPr>
          <p:cNvSpPr>
            <a:spLocks noGrp="1"/>
          </p:cNvSpPr>
          <p:nvPr>
            <p:ph type="sldNum" sz="quarter" idx="12"/>
          </p:nvPr>
        </p:nvSpPr>
        <p:spPr/>
        <p:txBody>
          <a:bodyPr/>
          <a:lstStyle/>
          <a:p>
            <a:fld id="{90FBDECB-D24E-F247-93AB-4C7123018CAB}" type="slidenum">
              <a:rPr lang="en-US" smtClean="0"/>
              <a:t>‹#›</a:t>
            </a:fld>
            <a:endParaRPr lang="en-US"/>
          </a:p>
        </p:txBody>
      </p:sp>
    </p:spTree>
    <p:extLst>
      <p:ext uri="{BB962C8B-B14F-4D97-AF65-F5344CB8AC3E}">
        <p14:creationId xmlns:p14="http://schemas.microsoft.com/office/powerpoint/2010/main" val="2369714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44A1E-D8EA-D441-885C-EF8F40C39E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E32B624-3565-5E4B-B6F3-65BC00D5D7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E9580B5-56B0-5345-B188-B0745B5ABC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67F48E-10C4-E54C-B531-8D1BCA865C0B}"/>
              </a:ext>
            </a:extLst>
          </p:cNvPr>
          <p:cNvSpPr>
            <a:spLocks noGrp="1"/>
          </p:cNvSpPr>
          <p:nvPr>
            <p:ph type="dt" sz="half" idx="10"/>
          </p:nvPr>
        </p:nvSpPr>
        <p:spPr/>
        <p:txBody>
          <a:bodyPr/>
          <a:lstStyle/>
          <a:p>
            <a:fld id="{343019D1-470D-4E47-A58D-1FBAD2F3C7D9}" type="datetime1">
              <a:rPr lang="en-US" smtClean="0"/>
              <a:t>2/17/21</a:t>
            </a:fld>
            <a:endParaRPr lang="en-US"/>
          </a:p>
        </p:txBody>
      </p:sp>
      <p:sp>
        <p:nvSpPr>
          <p:cNvPr id="6" name="Footer Placeholder 5">
            <a:extLst>
              <a:ext uri="{FF2B5EF4-FFF2-40B4-BE49-F238E27FC236}">
                <a16:creationId xmlns:a16="http://schemas.microsoft.com/office/drawing/2014/main" id="{5B162CBC-1525-6941-B461-540DA8FA80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5A8F1B-2FAB-654E-93DC-B75BA489D2CF}"/>
              </a:ext>
            </a:extLst>
          </p:cNvPr>
          <p:cNvSpPr>
            <a:spLocks noGrp="1"/>
          </p:cNvSpPr>
          <p:nvPr>
            <p:ph type="sldNum" sz="quarter" idx="12"/>
          </p:nvPr>
        </p:nvSpPr>
        <p:spPr/>
        <p:txBody>
          <a:bodyPr/>
          <a:lstStyle/>
          <a:p>
            <a:fld id="{90FBDECB-D24E-F247-93AB-4C7123018CAB}" type="slidenum">
              <a:rPr lang="en-US" smtClean="0"/>
              <a:t>‹#›</a:t>
            </a:fld>
            <a:endParaRPr lang="en-US"/>
          </a:p>
        </p:txBody>
      </p:sp>
    </p:spTree>
    <p:extLst>
      <p:ext uri="{BB962C8B-B14F-4D97-AF65-F5344CB8AC3E}">
        <p14:creationId xmlns:p14="http://schemas.microsoft.com/office/powerpoint/2010/main" val="4259495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D69D0-858B-0141-8AEE-459EF186FF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18B1BE-40DA-2442-8301-B55AE863B3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03307E-23EB-A14F-8B79-7A0A353A16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27C472-DF9C-6546-8E2E-AF0BA359D2A7}"/>
              </a:ext>
            </a:extLst>
          </p:cNvPr>
          <p:cNvSpPr>
            <a:spLocks noGrp="1"/>
          </p:cNvSpPr>
          <p:nvPr>
            <p:ph type="dt" sz="half" idx="10"/>
          </p:nvPr>
        </p:nvSpPr>
        <p:spPr/>
        <p:txBody>
          <a:bodyPr/>
          <a:lstStyle/>
          <a:p>
            <a:fld id="{6A27922C-ABF0-C748-A5FD-6D5900B6FC85}" type="datetime1">
              <a:rPr lang="en-US" smtClean="0"/>
              <a:t>2/17/21</a:t>
            </a:fld>
            <a:endParaRPr lang="en-US"/>
          </a:p>
        </p:txBody>
      </p:sp>
      <p:sp>
        <p:nvSpPr>
          <p:cNvPr id="6" name="Footer Placeholder 5">
            <a:extLst>
              <a:ext uri="{FF2B5EF4-FFF2-40B4-BE49-F238E27FC236}">
                <a16:creationId xmlns:a16="http://schemas.microsoft.com/office/drawing/2014/main" id="{B0344DC3-0AC4-F94A-A8D6-EAB8E38E59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5A0643-441A-004A-A110-C8B245BE3641}"/>
              </a:ext>
            </a:extLst>
          </p:cNvPr>
          <p:cNvSpPr>
            <a:spLocks noGrp="1"/>
          </p:cNvSpPr>
          <p:nvPr>
            <p:ph type="sldNum" sz="quarter" idx="12"/>
          </p:nvPr>
        </p:nvSpPr>
        <p:spPr/>
        <p:txBody>
          <a:bodyPr/>
          <a:lstStyle/>
          <a:p>
            <a:fld id="{90FBDECB-D24E-F247-93AB-4C7123018CAB}" type="slidenum">
              <a:rPr lang="en-US" smtClean="0"/>
              <a:t>‹#›</a:t>
            </a:fld>
            <a:endParaRPr lang="en-US"/>
          </a:p>
        </p:txBody>
      </p:sp>
    </p:spTree>
    <p:extLst>
      <p:ext uri="{BB962C8B-B14F-4D97-AF65-F5344CB8AC3E}">
        <p14:creationId xmlns:p14="http://schemas.microsoft.com/office/powerpoint/2010/main" val="4050697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E87F62-4DC3-374E-9BF1-604F1BFE92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AE83FFF-BC02-134B-9E41-E55F5E644C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C1FE57-07F2-F048-A313-D455841649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9A0BE2-53A6-6349-880E-652B8ADFC4D7}" type="datetime1">
              <a:rPr lang="en-US" smtClean="0"/>
              <a:t>2/17/21</a:t>
            </a:fld>
            <a:endParaRPr lang="en-US"/>
          </a:p>
        </p:txBody>
      </p:sp>
      <p:sp>
        <p:nvSpPr>
          <p:cNvPr id="5" name="Footer Placeholder 4">
            <a:extLst>
              <a:ext uri="{FF2B5EF4-FFF2-40B4-BE49-F238E27FC236}">
                <a16:creationId xmlns:a16="http://schemas.microsoft.com/office/drawing/2014/main" id="{7C893DA1-2E9F-0340-B769-87DFF973BB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A0DB0D9-3BA7-AD43-AED6-3E48871F34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FBDECB-D24E-F247-93AB-4C7123018CAB}" type="slidenum">
              <a:rPr lang="en-US" smtClean="0"/>
              <a:t>‹#›</a:t>
            </a:fld>
            <a:endParaRPr lang="en-US"/>
          </a:p>
        </p:txBody>
      </p:sp>
    </p:spTree>
    <p:extLst>
      <p:ext uri="{BB962C8B-B14F-4D97-AF65-F5344CB8AC3E}">
        <p14:creationId xmlns:p14="http://schemas.microsoft.com/office/powerpoint/2010/main" val="8942873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1524F0E-0F79-A34B-BDCE-95FFEE7FECEF}"/>
              </a:ext>
            </a:extLst>
          </p:cNvPr>
          <p:cNvSpPr>
            <a:spLocks noGrp="1"/>
          </p:cNvSpPr>
          <p:nvPr>
            <p:ph type="ctrTitle"/>
          </p:nvPr>
        </p:nvSpPr>
        <p:spPr>
          <a:xfrm>
            <a:off x="3045368" y="2043663"/>
            <a:ext cx="6105194" cy="2031055"/>
          </a:xfrm>
        </p:spPr>
        <p:txBody>
          <a:bodyPr>
            <a:normAutofit/>
          </a:bodyPr>
          <a:lstStyle/>
          <a:p>
            <a:r>
              <a:rPr lang="en-US">
                <a:solidFill>
                  <a:srgbClr val="FFFFFF"/>
                </a:solidFill>
              </a:rPr>
              <a:t>HBASE and HIVE</a:t>
            </a:r>
          </a:p>
        </p:txBody>
      </p:sp>
      <p:sp>
        <p:nvSpPr>
          <p:cNvPr id="3" name="Subtitle 2">
            <a:extLst>
              <a:ext uri="{FF2B5EF4-FFF2-40B4-BE49-F238E27FC236}">
                <a16:creationId xmlns:a16="http://schemas.microsoft.com/office/drawing/2014/main" id="{6A9DEB85-7391-4F44-85C3-E995AA0EAD91}"/>
              </a:ext>
            </a:extLst>
          </p:cNvPr>
          <p:cNvSpPr>
            <a:spLocks noGrp="1"/>
          </p:cNvSpPr>
          <p:nvPr>
            <p:ph type="subTitle" idx="1"/>
          </p:nvPr>
        </p:nvSpPr>
        <p:spPr>
          <a:xfrm>
            <a:off x="3045368" y="4074718"/>
            <a:ext cx="6105194" cy="682079"/>
          </a:xfrm>
        </p:spPr>
        <p:txBody>
          <a:bodyPr>
            <a:normAutofit fontScale="85000" lnSpcReduction="20000"/>
          </a:bodyPr>
          <a:lstStyle/>
          <a:p>
            <a:r>
              <a:rPr lang="en-US" dirty="0">
                <a:solidFill>
                  <a:srgbClr val="FFFFFF"/>
                </a:solidFill>
              </a:rPr>
              <a:t>COMP 1702 Big Data </a:t>
            </a:r>
          </a:p>
          <a:p>
            <a:r>
              <a:rPr lang="en-US" dirty="0">
                <a:solidFill>
                  <a:srgbClr val="FFFFFF"/>
                </a:solidFill>
              </a:rPr>
              <a:t>Lecture 6</a:t>
            </a:r>
          </a:p>
        </p:txBody>
      </p:sp>
      <p:sp>
        <p:nvSpPr>
          <p:cNvPr id="4" name="Slide Number Placeholder 3">
            <a:extLst>
              <a:ext uri="{FF2B5EF4-FFF2-40B4-BE49-F238E27FC236}">
                <a16:creationId xmlns:a16="http://schemas.microsoft.com/office/drawing/2014/main" id="{8EB18123-B3EA-694F-8BA3-D99C9F4FA0F1}"/>
              </a:ext>
            </a:extLst>
          </p:cNvPr>
          <p:cNvSpPr>
            <a:spLocks noGrp="1"/>
          </p:cNvSpPr>
          <p:nvPr>
            <p:ph type="sldNum" sz="quarter" idx="12"/>
          </p:nvPr>
        </p:nvSpPr>
        <p:spPr>
          <a:xfrm>
            <a:off x="10825930" y="6223702"/>
            <a:ext cx="570728" cy="314067"/>
          </a:xfrm>
        </p:spPr>
        <p:txBody>
          <a:bodyPr>
            <a:normAutofit/>
          </a:bodyPr>
          <a:lstStyle/>
          <a:p>
            <a:pPr>
              <a:spcAft>
                <a:spcPts val="600"/>
              </a:spcAft>
            </a:pPr>
            <a:fld id="{90FBDECB-D24E-F247-93AB-4C7123018CAB}" type="slidenum">
              <a:rPr lang="en-US" sz="1000">
                <a:solidFill>
                  <a:srgbClr val="898989"/>
                </a:solidFill>
              </a:rPr>
              <a:pPr>
                <a:spcAft>
                  <a:spcPts val="600"/>
                </a:spcAft>
              </a:pPr>
              <a:t>1</a:t>
            </a:fld>
            <a:endParaRPr lang="en-US" sz="1000">
              <a:solidFill>
                <a:srgbClr val="898989"/>
              </a:solidFill>
            </a:endParaRPr>
          </a:p>
        </p:txBody>
      </p:sp>
    </p:spTree>
    <p:extLst>
      <p:ext uri="{BB962C8B-B14F-4D97-AF65-F5344CB8AC3E}">
        <p14:creationId xmlns:p14="http://schemas.microsoft.com/office/powerpoint/2010/main" val="31026620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1208E-B59A-9E48-89EB-E8604A668D98}"/>
              </a:ext>
            </a:extLst>
          </p:cNvPr>
          <p:cNvSpPr>
            <a:spLocks noGrp="1"/>
          </p:cNvSpPr>
          <p:nvPr>
            <p:ph type="title"/>
          </p:nvPr>
        </p:nvSpPr>
        <p:spPr/>
        <p:txBody>
          <a:bodyPr/>
          <a:lstStyle/>
          <a:p>
            <a:r>
              <a:rPr lang="en-US" dirty="0"/>
              <a:t>Rows and Cells</a:t>
            </a:r>
          </a:p>
        </p:txBody>
      </p:sp>
      <p:sp>
        <p:nvSpPr>
          <p:cNvPr id="3" name="Content Placeholder 2">
            <a:extLst>
              <a:ext uri="{FF2B5EF4-FFF2-40B4-BE49-F238E27FC236}">
                <a16:creationId xmlns:a16="http://schemas.microsoft.com/office/drawing/2014/main" id="{E573638C-366C-2441-9489-6427237FBBA5}"/>
              </a:ext>
            </a:extLst>
          </p:cNvPr>
          <p:cNvSpPr>
            <a:spLocks noGrp="1"/>
          </p:cNvSpPr>
          <p:nvPr>
            <p:ph idx="1"/>
          </p:nvPr>
        </p:nvSpPr>
        <p:spPr/>
        <p:txBody>
          <a:bodyPr/>
          <a:lstStyle/>
          <a:p>
            <a:r>
              <a:rPr lang="en-US" dirty="0"/>
              <a:t>Not exactly the same as rows in a traditional RDBMS </a:t>
            </a:r>
          </a:p>
          <a:p>
            <a:pPr lvl="1"/>
            <a:r>
              <a:rPr lang="en-US" dirty="0" err="1">
                <a:solidFill>
                  <a:srgbClr val="0432FF"/>
                </a:solidFill>
              </a:rPr>
              <a:t>RowKey</a:t>
            </a:r>
            <a:r>
              <a:rPr lang="en-US" dirty="0"/>
              <a:t>: a byte array </a:t>
            </a:r>
          </a:p>
          <a:p>
            <a:pPr lvl="1"/>
            <a:r>
              <a:rPr lang="en-US" dirty="0">
                <a:solidFill>
                  <a:srgbClr val="0432FF"/>
                </a:solidFill>
              </a:rPr>
              <a:t>Cells</a:t>
            </a:r>
            <a:r>
              <a:rPr lang="en-US" dirty="0"/>
              <a:t>:, qualified by </a:t>
            </a:r>
            <a:r>
              <a:rPr lang="en-US" dirty="0" err="1"/>
              <a:t>rowkey</a:t>
            </a:r>
            <a:r>
              <a:rPr lang="en-US" dirty="0"/>
              <a:t>, column family, column, and timestamp (not shown here)	</a:t>
            </a:r>
          </a:p>
        </p:txBody>
      </p:sp>
      <p:pic>
        <p:nvPicPr>
          <p:cNvPr id="5" name="Picture 4" descr="Table&#10;&#10;Description automatically generated">
            <a:extLst>
              <a:ext uri="{FF2B5EF4-FFF2-40B4-BE49-F238E27FC236}">
                <a16:creationId xmlns:a16="http://schemas.microsoft.com/office/drawing/2014/main" id="{87C58AF3-CD05-304D-B0FD-303098BE99B3}"/>
              </a:ext>
            </a:extLst>
          </p:cNvPr>
          <p:cNvPicPr>
            <a:picLocks noChangeAspect="1"/>
          </p:cNvPicPr>
          <p:nvPr/>
        </p:nvPicPr>
        <p:blipFill>
          <a:blip r:embed="rId3"/>
          <a:stretch>
            <a:fillRect/>
          </a:stretch>
        </p:blipFill>
        <p:spPr>
          <a:xfrm>
            <a:off x="1534886" y="3429000"/>
            <a:ext cx="8909501" cy="3200400"/>
          </a:xfrm>
          <a:prstGeom prst="rect">
            <a:avLst/>
          </a:prstGeom>
        </p:spPr>
      </p:pic>
      <p:sp>
        <p:nvSpPr>
          <p:cNvPr id="6" name="Slide Number Placeholder 5">
            <a:extLst>
              <a:ext uri="{FF2B5EF4-FFF2-40B4-BE49-F238E27FC236}">
                <a16:creationId xmlns:a16="http://schemas.microsoft.com/office/drawing/2014/main" id="{051F9FEB-B3BC-BB41-84C5-EBF1474469BD}"/>
              </a:ext>
            </a:extLst>
          </p:cNvPr>
          <p:cNvSpPr>
            <a:spLocks noGrp="1"/>
          </p:cNvSpPr>
          <p:nvPr>
            <p:ph type="sldNum" sz="quarter" idx="12"/>
          </p:nvPr>
        </p:nvSpPr>
        <p:spPr/>
        <p:txBody>
          <a:bodyPr/>
          <a:lstStyle/>
          <a:p>
            <a:fld id="{90FBDECB-D24E-F247-93AB-4C7123018CAB}" type="slidenum">
              <a:rPr lang="en-US" smtClean="0"/>
              <a:t>10</a:t>
            </a:fld>
            <a:endParaRPr lang="en-US"/>
          </a:p>
        </p:txBody>
      </p:sp>
    </p:spTree>
    <p:extLst>
      <p:ext uri="{BB962C8B-B14F-4D97-AF65-F5344CB8AC3E}">
        <p14:creationId xmlns:p14="http://schemas.microsoft.com/office/powerpoint/2010/main" val="2318658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4090F9-5D43-334E-A6AF-D3120E3A3F24}"/>
              </a:ext>
            </a:extLst>
          </p:cNvPr>
          <p:cNvSpPr>
            <a:spLocks noGrp="1"/>
          </p:cNvSpPr>
          <p:nvPr>
            <p:ph type="title"/>
          </p:nvPr>
        </p:nvSpPr>
        <p:spPr>
          <a:xfrm>
            <a:off x="1043631" y="809898"/>
            <a:ext cx="9942716" cy="1554480"/>
          </a:xfrm>
        </p:spPr>
        <p:txBody>
          <a:bodyPr anchor="ctr">
            <a:normAutofit/>
          </a:bodyPr>
          <a:lstStyle/>
          <a:p>
            <a:r>
              <a:rPr lang="en-US" sz="4800" dirty="0"/>
              <a:t>Cell Timestamps</a:t>
            </a:r>
          </a:p>
        </p:txBody>
      </p:sp>
      <p:sp>
        <p:nvSpPr>
          <p:cNvPr id="3" name="Content Placeholder 2">
            <a:extLst>
              <a:ext uri="{FF2B5EF4-FFF2-40B4-BE49-F238E27FC236}">
                <a16:creationId xmlns:a16="http://schemas.microsoft.com/office/drawing/2014/main" id="{BB1BEBAE-FD62-8141-B13D-7F6327AC33D9}"/>
              </a:ext>
            </a:extLst>
          </p:cNvPr>
          <p:cNvSpPr>
            <a:spLocks noGrp="1"/>
          </p:cNvSpPr>
          <p:nvPr>
            <p:ph idx="1"/>
          </p:nvPr>
        </p:nvSpPr>
        <p:spPr>
          <a:xfrm>
            <a:off x="1045029" y="3017522"/>
            <a:ext cx="4085772" cy="3124658"/>
          </a:xfrm>
        </p:spPr>
        <p:txBody>
          <a:bodyPr anchor="ctr">
            <a:normAutofit/>
          </a:bodyPr>
          <a:lstStyle/>
          <a:p>
            <a:r>
              <a:rPr lang="en-US" sz="2400" dirty="0"/>
              <a:t>All cells are created with a timestamp </a:t>
            </a:r>
          </a:p>
          <a:p>
            <a:r>
              <a:rPr lang="en-US" sz="2400" dirty="0"/>
              <a:t>Column family defines how many versions of a cell to keep </a:t>
            </a:r>
          </a:p>
          <a:p>
            <a:r>
              <a:rPr lang="en-US" sz="2400" dirty="0"/>
              <a:t>Updates always create a new cell </a:t>
            </a:r>
          </a:p>
          <a:p>
            <a:r>
              <a:rPr lang="en-US" sz="2400" dirty="0"/>
              <a:t>Deletes create a tombstone </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9C6C3F2E-9A9B-0648-BA1E-D3445E56A2DF}"/>
              </a:ext>
            </a:extLst>
          </p:cNvPr>
          <p:cNvSpPr>
            <a:spLocks noGrp="1"/>
          </p:cNvSpPr>
          <p:nvPr>
            <p:ph type="sldNum" sz="quarter" idx="12"/>
          </p:nvPr>
        </p:nvSpPr>
        <p:spPr>
          <a:xfrm>
            <a:off x="8610600" y="6492240"/>
            <a:ext cx="2743200" cy="365125"/>
          </a:xfrm>
        </p:spPr>
        <p:txBody>
          <a:bodyPr>
            <a:normAutofit/>
          </a:bodyPr>
          <a:lstStyle/>
          <a:p>
            <a:pPr>
              <a:spcAft>
                <a:spcPts val="600"/>
              </a:spcAft>
            </a:pPr>
            <a:fld id="{90FBDECB-D24E-F247-93AB-4C7123018CAB}" type="slidenum">
              <a:rPr lang="en-US" smtClean="0"/>
              <a:pPr>
                <a:spcAft>
                  <a:spcPts val="600"/>
                </a:spcAft>
              </a:pPr>
              <a:t>11</a:t>
            </a:fld>
            <a:endParaRPr lang="en-US"/>
          </a:p>
        </p:txBody>
      </p:sp>
      <p:pic>
        <p:nvPicPr>
          <p:cNvPr id="15" name="Picture 14" descr="Table&#10;&#10;Description automatically generated">
            <a:extLst>
              <a:ext uri="{FF2B5EF4-FFF2-40B4-BE49-F238E27FC236}">
                <a16:creationId xmlns:a16="http://schemas.microsoft.com/office/drawing/2014/main" id="{624D125B-63D9-9F4F-9019-32E350512FBA}"/>
              </a:ext>
            </a:extLst>
          </p:cNvPr>
          <p:cNvPicPr>
            <a:picLocks noChangeAspect="1"/>
          </p:cNvPicPr>
          <p:nvPr/>
        </p:nvPicPr>
        <p:blipFill>
          <a:blip r:embed="rId3"/>
          <a:stretch>
            <a:fillRect/>
          </a:stretch>
        </p:blipFill>
        <p:spPr>
          <a:xfrm>
            <a:off x="6841815" y="2429064"/>
            <a:ext cx="3639169" cy="3841733"/>
          </a:xfrm>
          <a:prstGeom prst="rect">
            <a:avLst/>
          </a:prstGeom>
        </p:spPr>
      </p:pic>
    </p:spTree>
    <p:extLst>
      <p:ext uri="{BB962C8B-B14F-4D97-AF65-F5344CB8AC3E}">
        <p14:creationId xmlns:p14="http://schemas.microsoft.com/office/powerpoint/2010/main" val="4342962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DC09AD-E9DF-0447-93A7-C449FF06D0E7}"/>
              </a:ext>
            </a:extLst>
          </p:cNvPr>
          <p:cNvSpPr>
            <a:spLocks noGrp="1"/>
          </p:cNvSpPr>
          <p:nvPr>
            <p:ph type="title"/>
          </p:nvPr>
        </p:nvSpPr>
        <p:spPr>
          <a:xfrm>
            <a:off x="1043631" y="809898"/>
            <a:ext cx="9942716" cy="1554480"/>
          </a:xfrm>
        </p:spPr>
        <p:txBody>
          <a:bodyPr anchor="ctr">
            <a:normAutofit/>
          </a:bodyPr>
          <a:lstStyle/>
          <a:p>
            <a:r>
              <a:rPr lang="en-US" sz="4800" dirty="0"/>
              <a:t>HBase table’s mappings:</a:t>
            </a:r>
          </a:p>
        </p:txBody>
      </p:sp>
      <p:sp>
        <p:nvSpPr>
          <p:cNvPr id="3" name="Content Placeholder 2">
            <a:extLst>
              <a:ext uri="{FF2B5EF4-FFF2-40B4-BE49-F238E27FC236}">
                <a16:creationId xmlns:a16="http://schemas.microsoft.com/office/drawing/2014/main" id="{6FB22EA5-49A6-E644-8FDB-DE72CA1E35C2}"/>
              </a:ext>
            </a:extLst>
          </p:cNvPr>
          <p:cNvSpPr>
            <a:spLocks noGrp="1"/>
          </p:cNvSpPr>
          <p:nvPr>
            <p:ph idx="1"/>
          </p:nvPr>
        </p:nvSpPr>
        <p:spPr>
          <a:xfrm>
            <a:off x="1045028" y="3017522"/>
            <a:ext cx="9941319" cy="3124658"/>
          </a:xfrm>
        </p:spPr>
        <p:txBody>
          <a:bodyPr anchor="ctr">
            <a:normAutofit/>
          </a:bodyPr>
          <a:lstStyle/>
          <a:p>
            <a:r>
              <a:rPr lang="en-US" sz="2400"/>
              <a:t>a row key maps to a list of column families</a:t>
            </a:r>
          </a:p>
          <a:p>
            <a:r>
              <a:rPr lang="en-US" sz="2400"/>
              <a:t>a column family maps to a list of column qualifiers (columns)</a:t>
            </a:r>
          </a:p>
          <a:p>
            <a:r>
              <a:rPr lang="en-US" sz="2400"/>
              <a:t>a column qualifier maps to a list of timestamps (versions)</a:t>
            </a:r>
          </a:p>
          <a:p>
            <a:r>
              <a:rPr lang="en-US" sz="2400"/>
              <a:t>a timestamp maps to a value (the cell itself)</a:t>
            </a:r>
          </a:p>
          <a:p>
            <a:endParaRPr lang="en-US" sz="2400"/>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103D8BE9-25D1-CA4C-BBD6-AEC0B0078B17}"/>
              </a:ext>
            </a:extLst>
          </p:cNvPr>
          <p:cNvSpPr>
            <a:spLocks noGrp="1"/>
          </p:cNvSpPr>
          <p:nvPr>
            <p:ph type="sldNum" sz="quarter" idx="12"/>
          </p:nvPr>
        </p:nvSpPr>
        <p:spPr>
          <a:xfrm>
            <a:off x="8610600" y="6492240"/>
            <a:ext cx="2743200" cy="365125"/>
          </a:xfrm>
        </p:spPr>
        <p:txBody>
          <a:bodyPr>
            <a:normAutofit/>
          </a:bodyPr>
          <a:lstStyle/>
          <a:p>
            <a:pPr>
              <a:spcAft>
                <a:spcPts val="600"/>
              </a:spcAft>
            </a:pPr>
            <a:fld id="{90FBDECB-D24E-F247-93AB-4C7123018CAB}" type="slidenum">
              <a:rPr lang="en-US" smtClean="0"/>
              <a:pPr>
                <a:spcAft>
                  <a:spcPts val="600"/>
                </a:spcAft>
              </a:pPr>
              <a:t>12</a:t>
            </a:fld>
            <a:endParaRPr lang="en-US"/>
          </a:p>
        </p:txBody>
      </p:sp>
    </p:spTree>
    <p:extLst>
      <p:ext uri="{BB962C8B-B14F-4D97-AF65-F5344CB8AC3E}">
        <p14:creationId xmlns:p14="http://schemas.microsoft.com/office/powerpoint/2010/main" val="25937101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A99FC-0C18-0742-A39F-6902B430334A}"/>
              </a:ext>
            </a:extLst>
          </p:cNvPr>
          <p:cNvSpPr>
            <a:spLocks noGrp="1"/>
          </p:cNvSpPr>
          <p:nvPr>
            <p:ph type="title"/>
          </p:nvPr>
        </p:nvSpPr>
        <p:spPr/>
        <p:txBody>
          <a:bodyPr/>
          <a:lstStyle/>
          <a:p>
            <a:r>
              <a:rPr lang="en-US" b="1" dirty="0"/>
              <a:t>Notes on Data Model</a:t>
            </a:r>
          </a:p>
        </p:txBody>
      </p:sp>
      <p:sp>
        <p:nvSpPr>
          <p:cNvPr id="3" name="Content Placeholder 2">
            <a:extLst>
              <a:ext uri="{FF2B5EF4-FFF2-40B4-BE49-F238E27FC236}">
                <a16:creationId xmlns:a16="http://schemas.microsoft.com/office/drawing/2014/main" id="{BAE70EAC-4D1D-7B44-BE10-A8D880EAB3EC}"/>
              </a:ext>
            </a:extLst>
          </p:cNvPr>
          <p:cNvSpPr>
            <a:spLocks noGrp="1"/>
          </p:cNvSpPr>
          <p:nvPr>
            <p:ph idx="1"/>
          </p:nvPr>
        </p:nvSpPr>
        <p:spPr>
          <a:xfrm>
            <a:off x="838200" y="1619248"/>
            <a:ext cx="9439275" cy="3920331"/>
          </a:xfrm>
        </p:spPr>
        <p:txBody>
          <a:bodyPr/>
          <a:lstStyle/>
          <a:p>
            <a:r>
              <a:rPr lang="en-US" dirty="0"/>
              <a:t>HBase schema consists of several Tables </a:t>
            </a:r>
          </a:p>
          <a:p>
            <a:r>
              <a:rPr lang="en-US" dirty="0"/>
              <a:t>Each table consists of a set of Column Families </a:t>
            </a:r>
          </a:p>
          <a:p>
            <a:r>
              <a:rPr lang="en-US" dirty="0"/>
              <a:t>HBase has Dynamic Columns because column names are encoded inside the cells </a:t>
            </a:r>
          </a:p>
          <a:p>
            <a:r>
              <a:rPr lang="en-US" dirty="0"/>
              <a:t>Different cells can have different columns</a:t>
            </a:r>
          </a:p>
        </p:txBody>
      </p:sp>
      <p:pic>
        <p:nvPicPr>
          <p:cNvPr id="5" name="Picture 4" descr="A picture containing text&#10;&#10;Description automatically generated">
            <a:extLst>
              <a:ext uri="{FF2B5EF4-FFF2-40B4-BE49-F238E27FC236}">
                <a16:creationId xmlns:a16="http://schemas.microsoft.com/office/drawing/2014/main" id="{83CFB51A-BD33-D341-8160-9574E49C25BB}"/>
              </a:ext>
            </a:extLst>
          </p:cNvPr>
          <p:cNvPicPr>
            <a:picLocks noChangeAspect="1"/>
          </p:cNvPicPr>
          <p:nvPr/>
        </p:nvPicPr>
        <p:blipFill>
          <a:blip r:embed="rId2"/>
          <a:stretch>
            <a:fillRect/>
          </a:stretch>
        </p:blipFill>
        <p:spPr>
          <a:xfrm>
            <a:off x="2671762" y="4529138"/>
            <a:ext cx="8815387" cy="2328862"/>
          </a:xfrm>
          <a:prstGeom prst="rect">
            <a:avLst/>
          </a:prstGeom>
        </p:spPr>
      </p:pic>
      <p:sp>
        <p:nvSpPr>
          <p:cNvPr id="6" name="Slide Number Placeholder 5">
            <a:extLst>
              <a:ext uri="{FF2B5EF4-FFF2-40B4-BE49-F238E27FC236}">
                <a16:creationId xmlns:a16="http://schemas.microsoft.com/office/drawing/2014/main" id="{A029BFD6-6997-9944-B24A-14B281061707}"/>
              </a:ext>
            </a:extLst>
          </p:cNvPr>
          <p:cNvSpPr>
            <a:spLocks noGrp="1"/>
          </p:cNvSpPr>
          <p:nvPr>
            <p:ph type="sldNum" sz="quarter" idx="12"/>
          </p:nvPr>
        </p:nvSpPr>
        <p:spPr/>
        <p:txBody>
          <a:bodyPr/>
          <a:lstStyle/>
          <a:p>
            <a:fld id="{90FBDECB-D24E-F247-93AB-4C7123018CAB}" type="slidenum">
              <a:rPr lang="en-US" smtClean="0"/>
              <a:t>13</a:t>
            </a:fld>
            <a:endParaRPr lang="en-US"/>
          </a:p>
        </p:txBody>
      </p:sp>
    </p:spTree>
    <p:extLst>
      <p:ext uri="{BB962C8B-B14F-4D97-AF65-F5344CB8AC3E}">
        <p14:creationId xmlns:p14="http://schemas.microsoft.com/office/powerpoint/2010/main" val="15304227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C8AF7E-2508-644E-B588-51377F2DD9B6}"/>
              </a:ext>
            </a:extLst>
          </p:cNvPr>
          <p:cNvSpPr>
            <a:spLocks noGrp="1"/>
          </p:cNvSpPr>
          <p:nvPr>
            <p:ph type="title"/>
          </p:nvPr>
        </p:nvSpPr>
        <p:spPr>
          <a:xfrm>
            <a:off x="1043631" y="809898"/>
            <a:ext cx="9942716" cy="1554480"/>
          </a:xfrm>
        </p:spPr>
        <p:txBody>
          <a:bodyPr anchor="ctr">
            <a:normAutofit/>
          </a:bodyPr>
          <a:lstStyle/>
          <a:p>
            <a:r>
              <a:rPr lang="en-US" sz="4800" b="1"/>
              <a:t>Manipulating table data</a:t>
            </a:r>
            <a:br>
              <a:rPr lang="en-US" sz="4800" b="1"/>
            </a:br>
            <a:endParaRPr lang="en-US" sz="4800"/>
          </a:p>
        </p:txBody>
      </p:sp>
      <p:sp>
        <p:nvSpPr>
          <p:cNvPr id="3" name="Content Placeholder 2">
            <a:extLst>
              <a:ext uri="{FF2B5EF4-FFF2-40B4-BE49-F238E27FC236}">
                <a16:creationId xmlns:a16="http://schemas.microsoft.com/office/drawing/2014/main" id="{64B5FA67-1483-0A49-8556-723272A7DCA9}"/>
              </a:ext>
            </a:extLst>
          </p:cNvPr>
          <p:cNvSpPr>
            <a:spLocks noGrp="1"/>
          </p:cNvSpPr>
          <p:nvPr>
            <p:ph idx="1"/>
          </p:nvPr>
        </p:nvSpPr>
        <p:spPr>
          <a:xfrm>
            <a:off x="1045028" y="3017522"/>
            <a:ext cx="9941319" cy="3124658"/>
          </a:xfrm>
        </p:spPr>
        <p:txBody>
          <a:bodyPr anchor="ctr">
            <a:normAutofit/>
          </a:bodyPr>
          <a:lstStyle/>
          <a:p>
            <a:pPr marL="0" indent="0">
              <a:buNone/>
            </a:pPr>
            <a:r>
              <a:rPr lang="en-US" sz="1700" b="1"/>
              <a:t>Some operations:</a:t>
            </a:r>
          </a:p>
          <a:p>
            <a:pPr marL="0" indent="0">
              <a:buNone/>
            </a:pPr>
            <a:r>
              <a:rPr lang="en-US" sz="1700" b="1"/>
              <a:t>Put</a:t>
            </a:r>
            <a:br>
              <a:rPr lang="en-US" sz="1700"/>
            </a:br>
            <a:r>
              <a:rPr lang="en-US" sz="1700"/>
              <a:t>Put either adds new rows to a table or can update existing rows.</a:t>
            </a:r>
          </a:p>
          <a:p>
            <a:pPr marL="0" indent="0">
              <a:buNone/>
            </a:pPr>
            <a:r>
              <a:rPr lang="en-US" sz="1700" b="1"/>
              <a:t>Delete</a:t>
            </a:r>
            <a:br>
              <a:rPr lang="en-US" sz="1700"/>
            </a:br>
            <a:r>
              <a:rPr lang="en-US" sz="1700"/>
              <a:t>Delete one or more cells associated with particular row or remove entire row. </a:t>
            </a:r>
          </a:p>
          <a:p>
            <a:pPr marL="0" indent="0">
              <a:buNone/>
            </a:pPr>
            <a:r>
              <a:rPr lang="en-US" sz="1700" b="1"/>
              <a:t>Get</a:t>
            </a:r>
            <a:br>
              <a:rPr lang="en-US" sz="1700"/>
            </a:br>
            <a:r>
              <a:rPr lang="en-US" sz="1700"/>
              <a:t>Basic “read” operation. Get can return entire row or some particular row columns.</a:t>
            </a:r>
          </a:p>
          <a:p>
            <a:pPr marL="0" indent="0">
              <a:buNone/>
            </a:pPr>
            <a:r>
              <a:rPr lang="en-US" sz="1700" b="1"/>
              <a:t>Scan</a:t>
            </a:r>
            <a:br>
              <a:rPr lang="en-US" sz="1700"/>
            </a:br>
            <a:r>
              <a:rPr lang="en-US" sz="1700"/>
              <a:t>More advanced read operation. It provides a way to scan range of rows defined by start and end keys. </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9FC649F4-000B-B546-B285-1448396F7EEB}"/>
              </a:ext>
            </a:extLst>
          </p:cNvPr>
          <p:cNvSpPr>
            <a:spLocks noGrp="1"/>
          </p:cNvSpPr>
          <p:nvPr>
            <p:ph type="sldNum" sz="quarter" idx="12"/>
          </p:nvPr>
        </p:nvSpPr>
        <p:spPr>
          <a:xfrm>
            <a:off x="8610600" y="6492240"/>
            <a:ext cx="2743200" cy="365125"/>
          </a:xfrm>
        </p:spPr>
        <p:txBody>
          <a:bodyPr>
            <a:normAutofit/>
          </a:bodyPr>
          <a:lstStyle/>
          <a:p>
            <a:pPr>
              <a:spcAft>
                <a:spcPts val="600"/>
              </a:spcAft>
            </a:pPr>
            <a:fld id="{90FBDECB-D24E-F247-93AB-4C7123018CAB}" type="slidenum">
              <a:rPr lang="en-US" smtClean="0"/>
              <a:pPr>
                <a:spcAft>
                  <a:spcPts val="600"/>
                </a:spcAft>
              </a:pPr>
              <a:t>14</a:t>
            </a:fld>
            <a:endParaRPr lang="en-US"/>
          </a:p>
        </p:txBody>
      </p:sp>
    </p:spTree>
    <p:extLst>
      <p:ext uri="{BB962C8B-B14F-4D97-AF65-F5344CB8AC3E}">
        <p14:creationId xmlns:p14="http://schemas.microsoft.com/office/powerpoint/2010/main" val="7551845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F98761-BE42-B04E-A324-1AAB379FAEA8}"/>
              </a:ext>
            </a:extLst>
          </p:cNvPr>
          <p:cNvSpPr>
            <a:spLocks noGrp="1"/>
          </p:cNvSpPr>
          <p:nvPr>
            <p:ph type="title"/>
          </p:nvPr>
        </p:nvSpPr>
        <p:spPr>
          <a:xfrm>
            <a:off x="1043631" y="809898"/>
            <a:ext cx="9942716" cy="1554480"/>
          </a:xfrm>
        </p:spPr>
        <p:txBody>
          <a:bodyPr anchor="ctr">
            <a:normAutofit/>
          </a:bodyPr>
          <a:lstStyle/>
          <a:p>
            <a:r>
              <a:rPr lang="en-US" sz="4800"/>
              <a:t>HBase Physical Model</a:t>
            </a:r>
          </a:p>
        </p:txBody>
      </p:sp>
      <p:sp>
        <p:nvSpPr>
          <p:cNvPr id="3" name="Content Placeholder 2">
            <a:extLst>
              <a:ext uri="{FF2B5EF4-FFF2-40B4-BE49-F238E27FC236}">
                <a16:creationId xmlns:a16="http://schemas.microsoft.com/office/drawing/2014/main" id="{6EF62457-EAF3-2142-A4F2-C1AFD786AD1D}"/>
              </a:ext>
            </a:extLst>
          </p:cNvPr>
          <p:cNvSpPr>
            <a:spLocks noGrp="1"/>
          </p:cNvSpPr>
          <p:nvPr>
            <p:ph idx="1"/>
          </p:nvPr>
        </p:nvSpPr>
        <p:spPr>
          <a:xfrm>
            <a:off x="1045028" y="3017522"/>
            <a:ext cx="9941319" cy="3124658"/>
          </a:xfrm>
        </p:spPr>
        <p:txBody>
          <a:bodyPr anchor="ctr">
            <a:normAutofit/>
          </a:bodyPr>
          <a:lstStyle/>
          <a:p>
            <a:r>
              <a:rPr lang="en-US" sz="2400" dirty="0"/>
              <a:t>Each column family is stored in a separate file </a:t>
            </a:r>
          </a:p>
          <a:p>
            <a:r>
              <a:rPr lang="en-US" sz="2400" dirty="0"/>
              <a:t>Key &amp; Version numbers are replicated with each column family</a:t>
            </a:r>
          </a:p>
          <a:p>
            <a:r>
              <a:rPr lang="en-US" sz="2400" dirty="0"/>
              <a:t>Empty cells are not stored</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C58CBC4C-807B-0C45-9AD1-7F6E4086D634}"/>
              </a:ext>
            </a:extLst>
          </p:cNvPr>
          <p:cNvSpPr>
            <a:spLocks noGrp="1"/>
          </p:cNvSpPr>
          <p:nvPr>
            <p:ph type="sldNum" sz="quarter" idx="12"/>
          </p:nvPr>
        </p:nvSpPr>
        <p:spPr>
          <a:xfrm>
            <a:off x="8610600" y="6492240"/>
            <a:ext cx="2743200" cy="365125"/>
          </a:xfrm>
        </p:spPr>
        <p:txBody>
          <a:bodyPr>
            <a:normAutofit/>
          </a:bodyPr>
          <a:lstStyle/>
          <a:p>
            <a:pPr>
              <a:spcAft>
                <a:spcPts val="600"/>
              </a:spcAft>
            </a:pPr>
            <a:fld id="{90FBDECB-D24E-F247-93AB-4C7123018CAB}" type="slidenum">
              <a:rPr lang="en-US" smtClean="0"/>
              <a:pPr>
                <a:spcAft>
                  <a:spcPts val="600"/>
                </a:spcAft>
              </a:pPr>
              <a:t>15</a:t>
            </a:fld>
            <a:endParaRPr lang="en-US"/>
          </a:p>
        </p:txBody>
      </p:sp>
    </p:spTree>
    <p:extLst>
      <p:ext uri="{BB962C8B-B14F-4D97-AF65-F5344CB8AC3E}">
        <p14:creationId xmlns:p14="http://schemas.microsoft.com/office/powerpoint/2010/main" val="27604142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0"/>
            <a:ext cx="8229600" cy="1007788"/>
          </a:xfrm>
        </p:spPr>
        <p:txBody>
          <a:bodyPr>
            <a:normAutofit/>
          </a:bodyPr>
          <a:lstStyle/>
          <a:p>
            <a:r>
              <a:rPr lang="en-US" b="1" dirty="0"/>
              <a:t>HBase – Physical View</a:t>
            </a:r>
          </a:p>
        </p:txBody>
      </p:sp>
      <p:graphicFrame>
        <p:nvGraphicFramePr>
          <p:cNvPr id="6" name="Content Placeholder 5"/>
          <p:cNvGraphicFramePr>
            <a:graphicFrameLocks noGrp="1"/>
          </p:cNvGraphicFramePr>
          <p:nvPr>
            <p:ph idx="1"/>
          </p:nvPr>
        </p:nvGraphicFramePr>
        <p:xfrm>
          <a:off x="1965915" y="1431059"/>
          <a:ext cx="8244880" cy="1981200"/>
        </p:xfrm>
        <a:graphic>
          <a:graphicData uri="http://schemas.openxmlformats.org/drawingml/2006/table">
            <a:tbl>
              <a:tblPr firstRow="1" bandRow="1">
                <a:tableStyleId>{5C22544A-7EE6-4342-B048-85BDC9FD1C3A}</a:tableStyleId>
              </a:tblPr>
              <a:tblGrid>
                <a:gridCol w="2010009">
                  <a:extLst>
                    <a:ext uri="{9D8B030D-6E8A-4147-A177-3AD203B41FA5}">
                      <a16:colId xmlns:a16="http://schemas.microsoft.com/office/drawing/2014/main" val="20000"/>
                    </a:ext>
                  </a:extLst>
                </a:gridCol>
                <a:gridCol w="934906">
                  <a:extLst>
                    <a:ext uri="{9D8B030D-6E8A-4147-A177-3AD203B41FA5}">
                      <a16:colId xmlns:a16="http://schemas.microsoft.com/office/drawing/2014/main" val="20001"/>
                    </a:ext>
                  </a:extLst>
                </a:gridCol>
                <a:gridCol w="952546">
                  <a:extLst>
                    <a:ext uri="{9D8B030D-6E8A-4147-A177-3AD203B41FA5}">
                      <a16:colId xmlns:a16="http://schemas.microsoft.com/office/drawing/2014/main" val="20002"/>
                    </a:ext>
                  </a:extLst>
                </a:gridCol>
                <a:gridCol w="952546">
                  <a:extLst>
                    <a:ext uri="{9D8B030D-6E8A-4147-A177-3AD203B41FA5}">
                      <a16:colId xmlns:a16="http://schemas.microsoft.com/office/drawing/2014/main" val="20003"/>
                    </a:ext>
                  </a:extLst>
                </a:gridCol>
                <a:gridCol w="987825">
                  <a:extLst>
                    <a:ext uri="{9D8B030D-6E8A-4147-A177-3AD203B41FA5}">
                      <a16:colId xmlns:a16="http://schemas.microsoft.com/office/drawing/2014/main" val="20004"/>
                    </a:ext>
                  </a:extLst>
                </a:gridCol>
                <a:gridCol w="952546">
                  <a:extLst>
                    <a:ext uri="{9D8B030D-6E8A-4147-A177-3AD203B41FA5}">
                      <a16:colId xmlns:a16="http://schemas.microsoft.com/office/drawing/2014/main" val="20005"/>
                    </a:ext>
                  </a:extLst>
                </a:gridCol>
                <a:gridCol w="829068">
                  <a:extLst>
                    <a:ext uri="{9D8B030D-6E8A-4147-A177-3AD203B41FA5}">
                      <a16:colId xmlns:a16="http://schemas.microsoft.com/office/drawing/2014/main" val="20006"/>
                    </a:ext>
                  </a:extLst>
                </a:gridCol>
                <a:gridCol w="625434">
                  <a:extLst>
                    <a:ext uri="{9D8B030D-6E8A-4147-A177-3AD203B41FA5}">
                      <a16:colId xmlns:a16="http://schemas.microsoft.com/office/drawing/2014/main" val="20007"/>
                    </a:ext>
                  </a:extLst>
                </a:gridCol>
              </a:tblGrid>
              <a:tr h="370840">
                <a:tc>
                  <a:txBody>
                    <a:bodyPr/>
                    <a:lstStyle/>
                    <a:p>
                      <a:r>
                        <a:rPr lang="en-US" sz="2000" dirty="0">
                          <a:latin typeface="Arial"/>
                          <a:cs typeface="Arial"/>
                        </a:rPr>
                        <a:t>Row</a:t>
                      </a:r>
                    </a:p>
                  </a:txBody>
                  <a:tcPr/>
                </a:tc>
                <a:tc>
                  <a:txBody>
                    <a:bodyPr/>
                    <a:lstStyle/>
                    <a:p>
                      <a:r>
                        <a:rPr lang="en-US" sz="2000" dirty="0">
                          <a:latin typeface="Arial"/>
                          <a:cs typeface="Arial"/>
                        </a:rPr>
                        <a:t>C1</a:t>
                      </a:r>
                    </a:p>
                  </a:txBody>
                  <a:tcPr/>
                </a:tc>
                <a:tc>
                  <a:txBody>
                    <a:bodyPr/>
                    <a:lstStyle/>
                    <a:p>
                      <a:r>
                        <a:rPr lang="en-US" sz="2000" dirty="0">
                          <a:latin typeface="Arial"/>
                          <a:cs typeface="Arial"/>
                        </a:rPr>
                        <a:t>C2</a:t>
                      </a:r>
                    </a:p>
                  </a:txBody>
                  <a:tcPr/>
                </a:tc>
                <a:tc>
                  <a:txBody>
                    <a:bodyPr/>
                    <a:lstStyle/>
                    <a:p>
                      <a:r>
                        <a:rPr lang="en-US" sz="2000" dirty="0">
                          <a:latin typeface="Arial"/>
                          <a:cs typeface="Arial"/>
                        </a:rPr>
                        <a:t>C3</a:t>
                      </a:r>
                    </a:p>
                  </a:txBody>
                  <a:tcPr/>
                </a:tc>
                <a:tc>
                  <a:txBody>
                    <a:bodyPr/>
                    <a:lstStyle/>
                    <a:p>
                      <a:r>
                        <a:rPr lang="en-US" sz="2000" dirty="0">
                          <a:latin typeface="Arial"/>
                          <a:cs typeface="Arial"/>
                        </a:rPr>
                        <a:t>C4</a:t>
                      </a:r>
                    </a:p>
                  </a:txBody>
                  <a:tcPr/>
                </a:tc>
                <a:tc>
                  <a:txBody>
                    <a:bodyPr/>
                    <a:lstStyle/>
                    <a:p>
                      <a:r>
                        <a:rPr lang="en-US" sz="2000" dirty="0">
                          <a:latin typeface="Arial"/>
                          <a:cs typeface="Arial"/>
                        </a:rPr>
                        <a:t>C5</a:t>
                      </a:r>
                    </a:p>
                  </a:txBody>
                  <a:tcPr/>
                </a:tc>
                <a:tc>
                  <a:txBody>
                    <a:bodyPr/>
                    <a:lstStyle/>
                    <a:p>
                      <a:r>
                        <a:rPr lang="en-US" sz="2000" dirty="0">
                          <a:latin typeface="Arial"/>
                          <a:cs typeface="Arial"/>
                        </a:rPr>
                        <a:t>C6</a:t>
                      </a:r>
                    </a:p>
                  </a:txBody>
                  <a:tcPr/>
                </a:tc>
                <a:tc>
                  <a:txBody>
                    <a:bodyPr/>
                    <a:lstStyle/>
                    <a:p>
                      <a:r>
                        <a:rPr lang="en-US" sz="2000" dirty="0">
                          <a:latin typeface="Arial"/>
                          <a:cs typeface="Arial"/>
                        </a:rPr>
                        <a:t>C7</a:t>
                      </a:r>
                    </a:p>
                  </a:txBody>
                  <a:tcPr/>
                </a:tc>
                <a:extLst>
                  <a:ext uri="{0D108BD9-81ED-4DB2-BD59-A6C34878D82A}">
                    <a16:rowId xmlns:a16="http://schemas.microsoft.com/office/drawing/2014/main" val="10000"/>
                  </a:ext>
                </a:extLst>
              </a:tr>
              <a:tr h="370840">
                <a:tc>
                  <a:txBody>
                    <a:bodyPr/>
                    <a:lstStyle/>
                    <a:p>
                      <a:r>
                        <a:rPr lang="en-US" sz="2000" dirty="0">
                          <a:latin typeface="Arial"/>
                          <a:cs typeface="Arial"/>
                        </a:rPr>
                        <a:t>ROW1</a:t>
                      </a:r>
                    </a:p>
                  </a:txBody>
                  <a:tcPr/>
                </a:tc>
                <a:tc>
                  <a:txBody>
                    <a:bodyPr/>
                    <a:lstStyle/>
                    <a:p>
                      <a:r>
                        <a:rPr lang="en-US" sz="2000" dirty="0">
                          <a:latin typeface="Arial"/>
                          <a:cs typeface="Arial"/>
                        </a:rPr>
                        <a:t>V1</a:t>
                      </a:r>
                    </a:p>
                  </a:txBody>
                  <a:tcPr/>
                </a:tc>
                <a:tc>
                  <a:txBody>
                    <a:bodyPr/>
                    <a:lstStyle/>
                    <a:p>
                      <a:endParaRPr lang="en-US" sz="2000" dirty="0">
                        <a:latin typeface="Arial"/>
                        <a:cs typeface="Arial"/>
                      </a:endParaRPr>
                    </a:p>
                  </a:txBody>
                  <a:tcPr/>
                </a:tc>
                <a:tc>
                  <a:txBody>
                    <a:bodyPr/>
                    <a:lstStyle/>
                    <a:p>
                      <a:r>
                        <a:rPr lang="en-US" sz="2000" dirty="0">
                          <a:latin typeface="Arial"/>
                          <a:cs typeface="Arial"/>
                        </a:rPr>
                        <a:t>V3</a:t>
                      </a:r>
                    </a:p>
                  </a:txBody>
                  <a:tcPr/>
                </a:tc>
                <a:tc>
                  <a:txBody>
                    <a:bodyPr/>
                    <a:lstStyle/>
                    <a:p>
                      <a:endParaRPr lang="en-US" sz="2000" dirty="0">
                        <a:latin typeface="Arial"/>
                        <a:cs typeface="Arial"/>
                      </a:endParaRPr>
                    </a:p>
                  </a:txBody>
                  <a:tcPr/>
                </a:tc>
                <a:tc>
                  <a:txBody>
                    <a:bodyPr/>
                    <a:lstStyle/>
                    <a:p>
                      <a:endParaRPr lang="en-US" sz="2000" dirty="0">
                        <a:latin typeface="Arial"/>
                        <a:cs typeface="Arial"/>
                      </a:endParaRPr>
                    </a:p>
                  </a:txBody>
                  <a:tcPr/>
                </a:tc>
                <a:tc>
                  <a:txBody>
                    <a:bodyPr/>
                    <a:lstStyle/>
                    <a:p>
                      <a:r>
                        <a:rPr lang="en-US" sz="2000" dirty="0">
                          <a:latin typeface="Arial"/>
                          <a:cs typeface="Arial"/>
                        </a:rPr>
                        <a:t>V6</a:t>
                      </a:r>
                    </a:p>
                  </a:txBody>
                  <a:tcPr/>
                </a:tc>
                <a:tc>
                  <a:txBody>
                    <a:bodyPr/>
                    <a:lstStyle/>
                    <a:p>
                      <a:endParaRPr lang="en-US" sz="2000" dirty="0">
                        <a:latin typeface="Arial"/>
                        <a:cs typeface="Arial"/>
                      </a:endParaRPr>
                    </a:p>
                  </a:txBody>
                  <a:tcPr/>
                </a:tc>
                <a:extLst>
                  <a:ext uri="{0D108BD9-81ED-4DB2-BD59-A6C34878D82A}">
                    <a16:rowId xmlns:a16="http://schemas.microsoft.com/office/drawing/2014/main" val="10001"/>
                  </a:ext>
                </a:extLst>
              </a:tr>
              <a:tr h="370840">
                <a:tc>
                  <a:txBody>
                    <a:bodyPr/>
                    <a:lstStyle/>
                    <a:p>
                      <a:r>
                        <a:rPr lang="en-US" sz="2000" dirty="0">
                          <a:latin typeface="Arial"/>
                          <a:cs typeface="Arial"/>
                        </a:rPr>
                        <a:t>ROW2</a:t>
                      </a:r>
                    </a:p>
                  </a:txBody>
                  <a:tcPr/>
                </a:tc>
                <a:tc>
                  <a:txBody>
                    <a:bodyPr/>
                    <a:lstStyle/>
                    <a:p>
                      <a:r>
                        <a:rPr lang="en-US" sz="2000" dirty="0">
                          <a:latin typeface="Arial"/>
                          <a:cs typeface="Arial"/>
                        </a:rPr>
                        <a:t>V4</a:t>
                      </a:r>
                    </a:p>
                  </a:txBody>
                  <a:tcPr/>
                </a:tc>
                <a:tc>
                  <a:txBody>
                    <a:bodyPr/>
                    <a:lstStyle/>
                    <a:p>
                      <a:r>
                        <a:rPr lang="en-US" sz="2000" dirty="0">
                          <a:latin typeface="Arial"/>
                          <a:cs typeface="Arial"/>
                        </a:rPr>
                        <a:t>V6</a:t>
                      </a:r>
                    </a:p>
                  </a:txBody>
                  <a:tcPr/>
                </a:tc>
                <a:tc>
                  <a:txBody>
                    <a:bodyPr/>
                    <a:lstStyle/>
                    <a:p>
                      <a:endParaRPr lang="en-US" sz="2000" dirty="0">
                        <a:latin typeface="Arial"/>
                        <a:cs typeface="Arial"/>
                      </a:endParaRPr>
                    </a:p>
                  </a:txBody>
                  <a:tcPr/>
                </a:tc>
                <a:tc>
                  <a:txBody>
                    <a:bodyPr/>
                    <a:lstStyle/>
                    <a:p>
                      <a:r>
                        <a:rPr lang="en-US" sz="2000" dirty="0">
                          <a:latin typeface="Arial"/>
                          <a:cs typeface="Arial"/>
                        </a:rPr>
                        <a:t>V7</a:t>
                      </a:r>
                    </a:p>
                  </a:txBody>
                  <a:tcPr/>
                </a:tc>
                <a:tc>
                  <a:txBody>
                    <a:bodyPr/>
                    <a:lstStyle/>
                    <a:p>
                      <a:endParaRPr lang="en-US" sz="2000" dirty="0">
                        <a:latin typeface="Arial"/>
                        <a:cs typeface="Arial"/>
                      </a:endParaRPr>
                    </a:p>
                  </a:txBody>
                  <a:tcPr/>
                </a:tc>
                <a:tc>
                  <a:txBody>
                    <a:bodyPr/>
                    <a:lstStyle/>
                    <a:p>
                      <a:endParaRPr lang="en-US" sz="2000" dirty="0">
                        <a:latin typeface="Arial"/>
                        <a:cs typeface="Arial"/>
                      </a:endParaRPr>
                    </a:p>
                  </a:txBody>
                  <a:tcPr/>
                </a:tc>
                <a:tc>
                  <a:txBody>
                    <a:bodyPr/>
                    <a:lstStyle/>
                    <a:p>
                      <a:endParaRPr lang="en-US" sz="2000" dirty="0">
                        <a:latin typeface="Arial"/>
                        <a:cs typeface="Arial"/>
                      </a:endParaRPr>
                    </a:p>
                  </a:txBody>
                  <a:tcPr/>
                </a:tc>
                <a:extLst>
                  <a:ext uri="{0D108BD9-81ED-4DB2-BD59-A6C34878D82A}">
                    <a16:rowId xmlns:a16="http://schemas.microsoft.com/office/drawing/2014/main" val="10002"/>
                  </a:ext>
                </a:extLst>
              </a:tr>
              <a:tr h="370840">
                <a:tc>
                  <a:txBody>
                    <a:bodyPr/>
                    <a:lstStyle/>
                    <a:p>
                      <a:r>
                        <a:rPr lang="en-US" sz="2000" dirty="0">
                          <a:latin typeface="Arial"/>
                          <a:cs typeface="Arial"/>
                        </a:rPr>
                        <a:t>ROW3</a:t>
                      </a:r>
                    </a:p>
                  </a:txBody>
                  <a:tcPr/>
                </a:tc>
                <a:tc>
                  <a:txBody>
                    <a:bodyPr/>
                    <a:lstStyle/>
                    <a:p>
                      <a:endParaRPr lang="en-US" sz="2000" dirty="0">
                        <a:latin typeface="Arial"/>
                        <a:cs typeface="Arial"/>
                      </a:endParaRPr>
                    </a:p>
                  </a:txBody>
                  <a:tcPr/>
                </a:tc>
                <a:tc>
                  <a:txBody>
                    <a:bodyPr/>
                    <a:lstStyle/>
                    <a:p>
                      <a:endParaRPr lang="en-US" sz="2000" dirty="0">
                        <a:latin typeface="Arial"/>
                        <a:cs typeface="Arial"/>
                      </a:endParaRPr>
                    </a:p>
                  </a:txBody>
                  <a:tcPr/>
                </a:tc>
                <a:tc>
                  <a:txBody>
                    <a:bodyPr/>
                    <a:lstStyle/>
                    <a:p>
                      <a:r>
                        <a:rPr lang="en-US" sz="2000" dirty="0">
                          <a:latin typeface="Arial"/>
                          <a:cs typeface="Arial"/>
                        </a:rPr>
                        <a:t>V6</a:t>
                      </a:r>
                    </a:p>
                  </a:txBody>
                  <a:tcPr/>
                </a:tc>
                <a:tc>
                  <a:txBody>
                    <a:bodyPr/>
                    <a:lstStyle/>
                    <a:p>
                      <a:endParaRPr lang="en-US" sz="2000" dirty="0">
                        <a:latin typeface="Arial"/>
                        <a:cs typeface="Arial"/>
                      </a:endParaRPr>
                    </a:p>
                  </a:txBody>
                  <a:tcPr/>
                </a:tc>
                <a:tc>
                  <a:txBody>
                    <a:bodyPr/>
                    <a:lstStyle/>
                    <a:p>
                      <a:endParaRPr lang="en-US" sz="2000" dirty="0">
                        <a:latin typeface="Arial"/>
                        <a:cs typeface="Arial"/>
                      </a:endParaRPr>
                    </a:p>
                  </a:txBody>
                  <a:tcPr/>
                </a:tc>
                <a:tc>
                  <a:txBody>
                    <a:bodyPr/>
                    <a:lstStyle/>
                    <a:p>
                      <a:r>
                        <a:rPr lang="en-US" sz="2000" dirty="0">
                          <a:latin typeface="Arial"/>
                          <a:cs typeface="Arial"/>
                        </a:rPr>
                        <a:t>V5</a:t>
                      </a:r>
                    </a:p>
                  </a:txBody>
                  <a:tcPr/>
                </a:tc>
                <a:tc>
                  <a:txBody>
                    <a:bodyPr/>
                    <a:lstStyle/>
                    <a:p>
                      <a:endParaRPr lang="en-US" sz="2000" dirty="0">
                        <a:latin typeface="Arial"/>
                        <a:cs typeface="Arial"/>
                      </a:endParaRPr>
                    </a:p>
                  </a:txBody>
                  <a:tcPr/>
                </a:tc>
                <a:extLst>
                  <a:ext uri="{0D108BD9-81ED-4DB2-BD59-A6C34878D82A}">
                    <a16:rowId xmlns:a16="http://schemas.microsoft.com/office/drawing/2014/main" val="10003"/>
                  </a:ext>
                </a:extLst>
              </a:tr>
              <a:tr h="370840">
                <a:tc>
                  <a:txBody>
                    <a:bodyPr/>
                    <a:lstStyle/>
                    <a:p>
                      <a:r>
                        <a:rPr lang="en-US" sz="2000" dirty="0">
                          <a:latin typeface="Arial"/>
                          <a:cs typeface="Arial"/>
                        </a:rPr>
                        <a:t>ROW4</a:t>
                      </a:r>
                    </a:p>
                  </a:txBody>
                  <a:tcPr/>
                </a:tc>
                <a:tc>
                  <a:txBody>
                    <a:bodyPr/>
                    <a:lstStyle/>
                    <a:p>
                      <a:r>
                        <a:rPr lang="en-US" sz="2000" dirty="0">
                          <a:latin typeface="Arial"/>
                          <a:cs typeface="Arial"/>
                        </a:rPr>
                        <a:t>V10</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2000" dirty="0">
                        <a:latin typeface="Arial"/>
                        <a:cs typeface="Arial"/>
                      </a:endParaRPr>
                    </a:p>
                  </a:txBody>
                  <a:tcPr/>
                </a:tc>
                <a:tc>
                  <a:txBody>
                    <a:bodyPr/>
                    <a:lstStyle/>
                    <a:p>
                      <a:r>
                        <a:rPr lang="en-US" sz="2000" dirty="0">
                          <a:latin typeface="Arial"/>
                          <a:cs typeface="Arial"/>
                        </a:rPr>
                        <a:t>V11</a:t>
                      </a:r>
                    </a:p>
                  </a:txBody>
                  <a:tcPr/>
                </a:tc>
                <a:tc>
                  <a:txBody>
                    <a:bodyPr/>
                    <a:lstStyle/>
                    <a:p>
                      <a:endParaRPr lang="en-US" sz="2000" dirty="0">
                        <a:latin typeface="Arial"/>
                        <a:cs typeface="Arial"/>
                      </a:endParaRPr>
                    </a:p>
                  </a:txBody>
                  <a:tcPr/>
                </a:tc>
                <a:tc>
                  <a:txBody>
                    <a:bodyPr/>
                    <a:lstStyle/>
                    <a:p>
                      <a:endParaRPr lang="en-US" sz="2000" dirty="0">
                        <a:latin typeface="Arial"/>
                        <a:cs typeface="Arial"/>
                      </a:endParaRPr>
                    </a:p>
                  </a:txBody>
                  <a:tcPr/>
                </a:tc>
                <a:tc>
                  <a:txBody>
                    <a:bodyPr/>
                    <a:lstStyle/>
                    <a:p>
                      <a:r>
                        <a:rPr lang="en-US" sz="2000" dirty="0">
                          <a:latin typeface="Arial"/>
                          <a:cs typeface="Arial"/>
                        </a:rPr>
                        <a:t>V2</a:t>
                      </a:r>
                    </a:p>
                  </a:txBody>
                  <a:tcPr/>
                </a:tc>
                <a:tc>
                  <a:txBody>
                    <a:bodyPr/>
                    <a:lstStyle/>
                    <a:p>
                      <a:endParaRPr lang="en-US" sz="2000" dirty="0">
                        <a:latin typeface="Arial"/>
                        <a:cs typeface="Arial"/>
                      </a:endParaRPr>
                    </a:p>
                  </a:txBody>
                  <a:tcPr/>
                </a:tc>
                <a:extLst>
                  <a:ext uri="{0D108BD9-81ED-4DB2-BD59-A6C34878D82A}">
                    <a16:rowId xmlns:a16="http://schemas.microsoft.com/office/drawing/2014/main" val="10004"/>
                  </a:ext>
                </a:extLst>
              </a:tr>
            </a:tbl>
          </a:graphicData>
        </a:graphic>
      </p:graphicFrame>
      <p:sp>
        <p:nvSpPr>
          <p:cNvPr id="5" name="Rounded Rectangle 4"/>
          <p:cNvSpPr/>
          <p:nvPr/>
        </p:nvSpPr>
        <p:spPr>
          <a:xfrm>
            <a:off x="3940644" y="1007789"/>
            <a:ext cx="3845464" cy="42327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CF1</a:t>
            </a:r>
          </a:p>
        </p:txBody>
      </p:sp>
      <p:sp>
        <p:nvSpPr>
          <p:cNvPr id="10" name="Rounded Rectangle 9"/>
          <p:cNvSpPr/>
          <p:nvPr/>
        </p:nvSpPr>
        <p:spPr>
          <a:xfrm>
            <a:off x="7803747" y="1007788"/>
            <a:ext cx="2407048" cy="416958"/>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CF2</a:t>
            </a:r>
          </a:p>
        </p:txBody>
      </p:sp>
      <p:sp>
        <p:nvSpPr>
          <p:cNvPr id="11" name="TextBox 10"/>
          <p:cNvSpPr txBox="1"/>
          <p:nvPr/>
        </p:nvSpPr>
        <p:spPr>
          <a:xfrm>
            <a:off x="4245698" y="3661106"/>
            <a:ext cx="2982549" cy="369332"/>
          </a:xfrm>
          <a:prstGeom prst="rect">
            <a:avLst/>
          </a:prstGeom>
          <a:noFill/>
        </p:spPr>
        <p:txBody>
          <a:bodyPr wrap="square" rtlCol="0">
            <a:spAutoFit/>
          </a:bodyPr>
          <a:lstStyle/>
          <a:p>
            <a:r>
              <a:rPr lang="en-US" dirty="0" err="1"/>
              <a:t>HFile</a:t>
            </a:r>
            <a:r>
              <a:rPr lang="en-US" dirty="0"/>
              <a:t> for CF1</a:t>
            </a:r>
          </a:p>
        </p:txBody>
      </p:sp>
      <p:sp>
        <p:nvSpPr>
          <p:cNvPr id="12" name="TextBox 11"/>
          <p:cNvSpPr txBox="1"/>
          <p:nvPr/>
        </p:nvSpPr>
        <p:spPr>
          <a:xfrm>
            <a:off x="7228247" y="3608183"/>
            <a:ext cx="2982549" cy="369332"/>
          </a:xfrm>
          <a:prstGeom prst="rect">
            <a:avLst/>
          </a:prstGeom>
          <a:noFill/>
        </p:spPr>
        <p:txBody>
          <a:bodyPr wrap="square" rtlCol="0">
            <a:spAutoFit/>
          </a:bodyPr>
          <a:lstStyle/>
          <a:p>
            <a:r>
              <a:rPr lang="en-US" dirty="0" err="1"/>
              <a:t>HFile</a:t>
            </a:r>
            <a:r>
              <a:rPr lang="en-US" dirty="0"/>
              <a:t> for CF2</a:t>
            </a:r>
          </a:p>
        </p:txBody>
      </p:sp>
      <p:sp>
        <p:nvSpPr>
          <p:cNvPr id="14" name="Snip Single Corner Rectangle 13"/>
          <p:cNvSpPr/>
          <p:nvPr/>
        </p:nvSpPr>
        <p:spPr>
          <a:xfrm>
            <a:off x="4245697" y="4030439"/>
            <a:ext cx="2217430" cy="2532073"/>
          </a:xfrm>
          <a:prstGeom prst="snip1Rect">
            <a:avLst/>
          </a:prstGeom>
        </p:spPr>
        <p:style>
          <a:lnRef idx="1">
            <a:schemeClr val="accent6"/>
          </a:lnRef>
          <a:fillRef idx="2">
            <a:schemeClr val="accent6"/>
          </a:fillRef>
          <a:effectRef idx="1">
            <a:schemeClr val="accent6"/>
          </a:effectRef>
          <a:fontRef idx="minor">
            <a:schemeClr val="dk1"/>
          </a:fontRef>
        </p:style>
        <p:txBody>
          <a:bodyPr rtlCol="0" anchor="ctr"/>
          <a:lstStyle/>
          <a:p>
            <a:r>
              <a:rPr lang="en-US" dirty="0"/>
              <a:t>ROW1:CF1:C1:V1</a:t>
            </a:r>
          </a:p>
          <a:p>
            <a:r>
              <a:rPr lang="en-US" dirty="0"/>
              <a:t>ROW1:CF1:C3:V3</a:t>
            </a:r>
          </a:p>
          <a:p>
            <a:r>
              <a:rPr lang="en-US" dirty="0"/>
              <a:t>ROW2:CF1:C1:V4</a:t>
            </a:r>
          </a:p>
          <a:p>
            <a:r>
              <a:rPr lang="en-US" dirty="0"/>
              <a:t>ROW2:CF1:C2:V6</a:t>
            </a:r>
          </a:p>
          <a:p>
            <a:r>
              <a:rPr lang="en-US" dirty="0"/>
              <a:t>ROW2:CF1:C4:V7</a:t>
            </a:r>
          </a:p>
          <a:p>
            <a:r>
              <a:rPr lang="en-US" dirty="0"/>
              <a:t>ROW3:CF1:C3:V6</a:t>
            </a:r>
          </a:p>
          <a:p>
            <a:r>
              <a:rPr lang="en-US" dirty="0"/>
              <a:t>ROW4:CF1:C1:V10</a:t>
            </a:r>
          </a:p>
          <a:p>
            <a:r>
              <a:rPr lang="en-US" dirty="0"/>
              <a:t>ROW4:CF1:C3:V11</a:t>
            </a:r>
          </a:p>
          <a:p>
            <a:endParaRPr lang="en-US" dirty="0"/>
          </a:p>
          <a:p>
            <a:endParaRPr lang="en-US" dirty="0"/>
          </a:p>
        </p:txBody>
      </p:sp>
      <p:sp>
        <p:nvSpPr>
          <p:cNvPr id="15" name="Snip Single Corner Rectangle 14"/>
          <p:cNvSpPr/>
          <p:nvPr/>
        </p:nvSpPr>
        <p:spPr>
          <a:xfrm>
            <a:off x="7096977" y="4030439"/>
            <a:ext cx="2217430" cy="1297192"/>
          </a:xfrm>
          <a:prstGeom prst="snip1Rect">
            <a:avLst/>
          </a:prstGeom>
        </p:spPr>
        <p:style>
          <a:lnRef idx="1">
            <a:schemeClr val="accent6"/>
          </a:lnRef>
          <a:fillRef idx="2">
            <a:schemeClr val="accent6"/>
          </a:fillRef>
          <a:effectRef idx="1">
            <a:schemeClr val="accent6"/>
          </a:effectRef>
          <a:fontRef idx="minor">
            <a:schemeClr val="dk1"/>
          </a:fontRef>
        </p:style>
        <p:txBody>
          <a:bodyPr rtlCol="0" anchor="ctr"/>
          <a:lstStyle/>
          <a:p>
            <a:r>
              <a:rPr lang="en-US" dirty="0"/>
              <a:t>ROW1:CF2:C6:V6</a:t>
            </a:r>
          </a:p>
          <a:p>
            <a:r>
              <a:rPr lang="en-US" dirty="0"/>
              <a:t>ROW3:CF2:C6:V5</a:t>
            </a:r>
          </a:p>
          <a:p>
            <a:r>
              <a:rPr lang="en-US" dirty="0"/>
              <a:t>ROW4:CF2:C6:V2</a:t>
            </a:r>
          </a:p>
          <a:p>
            <a:endParaRPr lang="en-US" dirty="0"/>
          </a:p>
          <a:p>
            <a:endParaRPr lang="en-US" dirty="0"/>
          </a:p>
        </p:txBody>
      </p:sp>
      <p:sp>
        <p:nvSpPr>
          <p:cNvPr id="16" name="Pentagon 15"/>
          <p:cNvSpPr/>
          <p:nvPr/>
        </p:nvSpPr>
        <p:spPr>
          <a:xfrm>
            <a:off x="1981200" y="4533778"/>
            <a:ext cx="1959444" cy="952623"/>
          </a:xfrm>
          <a:prstGeom prst="homePlat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Physical View</a:t>
            </a:r>
          </a:p>
        </p:txBody>
      </p:sp>
      <p:sp>
        <p:nvSpPr>
          <p:cNvPr id="20" name="Rectangle 19"/>
          <p:cNvSpPr/>
          <p:nvPr/>
        </p:nvSpPr>
        <p:spPr>
          <a:xfrm>
            <a:off x="4117042" y="5662812"/>
            <a:ext cx="2575402" cy="652722"/>
          </a:xfrm>
          <a:prstGeom prst="rect">
            <a:avLst/>
          </a:prstGeom>
          <a:solidFill>
            <a:schemeClr val="accent2">
              <a:alpha val="0"/>
            </a:schemeClr>
          </a:solidFill>
          <a:ln w="19050">
            <a:solidFill>
              <a:schemeClr val="accent6">
                <a:lumMod val="50000"/>
              </a:schemeClr>
            </a:solidFill>
            <a:prstDash val="solid"/>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6844844" y="4569059"/>
            <a:ext cx="2575402" cy="423388"/>
          </a:xfrm>
          <a:prstGeom prst="rect">
            <a:avLst/>
          </a:prstGeom>
          <a:solidFill>
            <a:schemeClr val="accent2">
              <a:alpha val="0"/>
            </a:schemeClr>
          </a:solidFill>
          <a:ln w="19050">
            <a:solidFill>
              <a:schemeClr val="accent6">
                <a:lumMod val="50000"/>
              </a:schemeClr>
            </a:solidFill>
            <a:prstDash val="solid"/>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2576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1" grpId="0"/>
      <p:bldP spid="12" grpId="0"/>
      <p:bldP spid="14" grpId="0" animBg="1"/>
      <p:bldP spid="15" grpId="0" animBg="1"/>
      <p:bldP spid="16" grpId="0" animBg="1"/>
      <p:bldP spid="20" grpId="0" animBg="1"/>
      <p:bldP spid="2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4D2584-19C1-9345-9CB6-CDA2E0E5F48D}"/>
              </a:ext>
            </a:extLst>
          </p:cNvPr>
          <p:cNvSpPr>
            <a:spLocks noGrp="1"/>
          </p:cNvSpPr>
          <p:nvPr>
            <p:ph type="title"/>
          </p:nvPr>
        </p:nvSpPr>
        <p:spPr>
          <a:xfrm>
            <a:off x="1043631" y="809898"/>
            <a:ext cx="9942716" cy="1554480"/>
          </a:xfrm>
        </p:spPr>
        <p:txBody>
          <a:bodyPr anchor="ctr">
            <a:normAutofit/>
          </a:bodyPr>
          <a:lstStyle/>
          <a:p>
            <a:r>
              <a:rPr lang="en-US" sz="4800" dirty="0"/>
              <a:t>HBase Components</a:t>
            </a:r>
          </a:p>
        </p:txBody>
      </p:sp>
      <p:sp>
        <p:nvSpPr>
          <p:cNvPr id="3" name="Content Placeholder 2">
            <a:extLst>
              <a:ext uri="{FF2B5EF4-FFF2-40B4-BE49-F238E27FC236}">
                <a16:creationId xmlns:a16="http://schemas.microsoft.com/office/drawing/2014/main" id="{EF510B33-9FD5-1147-AEDD-ED70C85029E5}"/>
              </a:ext>
            </a:extLst>
          </p:cNvPr>
          <p:cNvSpPr>
            <a:spLocks noGrp="1"/>
          </p:cNvSpPr>
          <p:nvPr>
            <p:ph idx="1"/>
          </p:nvPr>
        </p:nvSpPr>
        <p:spPr>
          <a:xfrm>
            <a:off x="1045029" y="3017522"/>
            <a:ext cx="5050972" cy="3124658"/>
          </a:xfrm>
        </p:spPr>
        <p:txBody>
          <a:bodyPr anchor="ctr">
            <a:normAutofit lnSpcReduction="10000"/>
          </a:bodyPr>
          <a:lstStyle/>
          <a:p>
            <a:r>
              <a:rPr lang="en-US" sz="1700" dirty="0"/>
              <a:t>Region </a:t>
            </a:r>
          </a:p>
          <a:p>
            <a:pPr lvl="1"/>
            <a:r>
              <a:rPr lang="en-US" sz="1700" dirty="0"/>
              <a:t>A subset of a table’s rows, like horizontal range partitioning</a:t>
            </a:r>
          </a:p>
          <a:p>
            <a:pPr lvl="1"/>
            <a:r>
              <a:rPr lang="en-US" sz="1700" dirty="0"/>
              <a:t>Automatically done </a:t>
            </a:r>
          </a:p>
          <a:p>
            <a:r>
              <a:rPr lang="en-US" sz="1700" dirty="0" err="1"/>
              <a:t>RegionServer</a:t>
            </a:r>
            <a:r>
              <a:rPr lang="en-US" sz="1700" dirty="0"/>
              <a:t> (many slaves) </a:t>
            </a:r>
          </a:p>
          <a:p>
            <a:pPr lvl="1"/>
            <a:r>
              <a:rPr lang="en-US" sz="1700" dirty="0"/>
              <a:t>Manages data regions </a:t>
            </a:r>
          </a:p>
          <a:p>
            <a:pPr lvl="1"/>
            <a:r>
              <a:rPr lang="en-US" sz="1700" dirty="0"/>
              <a:t>Serves data for reads and writes </a:t>
            </a:r>
          </a:p>
          <a:p>
            <a:r>
              <a:rPr lang="en-US" sz="1700" dirty="0"/>
              <a:t>Master </a:t>
            </a:r>
          </a:p>
          <a:p>
            <a:pPr lvl="1"/>
            <a:r>
              <a:rPr lang="en-US" sz="1700" dirty="0"/>
              <a:t>Responsible for coordinating the slaves </a:t>
            </a:r>
          </a:p>
          <a:p>
            <a:pPr lvl="1"/>
            <a:r>
              <a:rPr lang="en-US" sz="1700" dirty="0"/>
              <a:t>Assigns regions, detects failures </a:t>
            </a:r>
          </a:p>
          <a:p>
            <a:pPr lvl="1"/>
            <a:r>
              <a:rPr lang="en-US" sz="1700" dirty="0"/>
              <a:t>Admin functions</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EE96963D-FD98-1F4F-9119-9E1055363A4B}"/>
              </a:ext>
            </a:extLst>
          </p:cNvPr>
          <p:cNvSpPr>
            <a:spLocks noGrp="1"/>
          </p:cNvSpPr>
          <p:nvPr>
            <p:ph type="sldNum" sz="quarter" idx="12"/>
          </p:nvPr>
        </p:nvSpPr>
        <p:spPr>
          <a:xfrm>
            <a:off x="8610600" y="6492240"/>
            <a:ext cx="2743200" cy="365125"/>
          </a:xfrm>
        </p:spPr>
        <p:txBody>
          <a:bodyPr>
            <a:normAutofit/>
          </a:bodyPr>
          <a:lstStyle/>
          <a:p>
            <a:pPr>
              <a:spcAft>
                <a:spcPts val="600"/>
              </a:spcAft>
            </a:pPr>
            <a:fld id="{90FBDECB-D24E-F247-93AB-4C7123018CAB}" type="slidenum">
              <a:rPr lang="en-US" smtClean="0"/>
              <a:pPr>
                <a:spcAft>
                  <a:spcPts val="600"/>
                </a:spcAft>
              </a:pPr>
              <a:t>17</a:t>
            </a:fld>
            <a:endParaRPr lang="en-US"/>
          </a:p>
        </p:txBody>
      </p:sp>
      <p:pic>
        <p:nvPicPr>
          <p:cNvPr id="15" name="Picture 14" descr="Diagram&#10;&#10;Description automatically generated">
            <a:extLst>
              <a:ext uri="{FF2B5EF4-FFF2-40B4-BE49-F238E27FC236}">
                <a16:creationId xmlns:a16="http://schemas.microsoft.com/office/drawing/2014/main" id="{94546D82-6A10-EE41-AE5F-9EE21C47E93F}"/>
              </a:ext>
            </a:extLst>
          </p:cNvPr>
          <p:cNvPicPr>
            <a:picLocks noChangeAspect="1"/>
          </p:cNvPicPr>
          <p:nvPr/>
        </p:nvPicPr>
        <p:blipFill>
          <a:blip r:embed="rId3"/>
          <a:stretch>
            <a:fillRect/>
          </a:stretch>
        </p:blipFill>
        <p:spPr>
          <a:xfrm>
            <a:off x="6496278" y="2597857"/>
            <a:ext cx="4650693" cy="3903436"/>
          </a:xfrm>
          <a:prstGeom prst="rect">
            <a:avLst/>
          </a:prstGeom>
        </p:spPr>
      </p:pic>
    </p:spTree>
    <p:extLst>
      <p:ext uri="{BB962C8B-B14F-4D97-AF65-F5344CB8AC3E}">
        <p14:creationId xmlns:p14="http://schemas.microsoft.com/office/powerpoint/2010/main" val="35483499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ABAA76-E079-644B-A797-501CB94C8718}"/>
              </a:ext>
            </a:extLst>
          </p:cNvPr>
          <p:cNvSpPr>
            <a:spLocks noGrp="1"/>
          </p:cNvSpPr>
          <p:nvPr>
            <p:ph type="title"/>
          </p:nvPr>
        </p:nvSpPr>
        <p:spPr>
          <a:xfrm>
            <a:off x="1043631" y="809898"/>
            <a:ext cx="9942716" cy="1554480"/>
          </a:xfrm>
        </p:spPr>
        <p:txBody>
          <a:bodyPr anchor="ctr">
            <a:normAutofit/>
          </a:bodyPr>
          <a:lstStyle/>
          <a:p>
            <a:r>
              <a:rPr lang="en-US" sz="4800"/>
              <a:t>Regions &amp; RegionServers</a:t>
            </a:r>
          </a:p>
        </p:txBody>
      </p:sp>
      <p:sp>
        <p:nvSpPr>
          <p:cNvPr id="3" name="Content Placeholder 2">
            <a:extLst>
              <a:ext uri="{FF2B5EF4-FFF2-40B4-BE49-F238E27FC236}">
                <a16:creationId xmlns:a16="http://schemas.microsoft.com/office/drawing/2014/main" id="{F403A029-20D4-3848-AD74-1557B63E37B9}"/>
              </a:ext>
            </a:extLst>
          </p:cNvPr>
          <p:cNvSpPr>
            <a:spLocks noGrp="1"/>
          </p:cNvSpPr>
          <p:nvPr>
            <p:ph idx="1"/>
          </p:nvPr>
        </p:nvSpPr>
        <p:spPr>
          <a:xfrm>
            <a:off x="1045028" y="3017522"/>
            <a:ext cx="9941319" cy="3124658"/>
          </a:xfrm>
        </p:spPr>
        <p:txBody>
          <a:bodyPr anchor="ctr">
            <a:normAutofit/>
          </a:bodyPr>
          <a:lstStyle/>
          <a:p>
            <a:r>
              <a:rPr lang="en-US" sz="2400"/>
              <a:t>All HBase tables are broken into 1 or more regions </a:t>
            </a:r>
          </a:p>
          <a:p>
            <a:r>
              <a:rPr lang="en-US" sz="2400"/>
              <a:t>Regions have a start row key and an end row key </a:t>
            </a:r>
          </a:p>
          <a:p>
            <a:r>
              <a:rPr lang="en-US" sz="2400"/>
              <a:t>Each Region lives on exactly one RegionServer</a:t>
            </a:r>
          </a:p>
          <a:p>
            <a:r>
              <a:rPr lang="en-US" sz="2400"/>
              <a:t>RegionServers may host many Regions </a:t>
            </a:r>
          </a:p>
          <a:p>
            <a:r>
              <a:rPr lang="en-US" sz="2400"/>
              <a:t>When RegionServers die, Master detects this and assigns Regions to other RegionServers</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33BA116A-24F5-7C45-8463-3C21D9FBD1FE}"/>
              </a:ext>
            </a:extLst>
          </p:cNvPr>
          <p:cNvSpPr>
            <a:spLocks noGrp="1"/>
          </p:cNvSpPr>
          <p:nvPr>
            <p:ph type="sldNum" sz="quarter" idx="12"/>
          </p:nvPr>
        </p:nvSpPr>
        <p:spPr>
          <a:xfrm>
            <a:off x="8610600" y="6492240"/>
            <a:ext cx="2743200" cy="365125"/>
          </a:xfrm>
        </p:spPr>
        <p:txBody>
          <a:bodyPr>
            <a:normAutofit/>
          </a:bodyPr>
          <a:lstStyle/>
          <a:p>
            <a:pPr>
              <a:spcAft>
                <a:spcPts val="600"/>
              </a:spcAft>
            </a:pPr>
            <a:fld id="{90FBDECB-D24E-F247-93AB-4C7123018CAB}" type="slidenum">
              <a:rPr lang="en-US" smtClean="0"/>
              <a:pPr>
                <a:spcAft>
                  <a:spcPts val="600"/>
                </a:spcAft>
              </a:pPr>
              <a:t>18</a:t>
            </a:fld>
            <a:endParaRPr lang="en-US"/>
          </a:p>
        </p:txBody>
      </p:sp>
    </p:spTree>
    <p:extLst>
      <p:ext uri="{BB962C8B-B14F-4D97-AF65-F5344CB8AC3E}">
        <p14:creationId xmlns:p14="http://schemas.microsoft.com/office/powerpoint/2010/main" val="1430913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4D89549-8E66-7447-A783-A597F506532D}"/>
              </a:ext>
            </a:extLst>
          </p:cNvPr>
          <p:cNvSpPr>
            <a:spLocks noGrp="1"/>
          </p:cNvSpPr>
          <p:nvPr>
            <p:ph type="title"/>
          </p:nvPr>
        </p:nvSpPr>
        <p:spPr>
          <a:xfrm>
            <a:off x="1115568" y="548640"/>
            <a:ext cx="10168128" cy="1179576"/>
          </a:xfrm>
        </p:spPr>
        <p:txBody>
          <a:bodyPr>
            <a:normAutofit/>
          </a:bodyPr>
          <a:lstStyle/>
          <a:p>
            <a:r>
              <a:rPr lang="en-US" sz="3700" b="1"/>
              <a:t>Where we can use HBase?</a:t>
            </a:r>
            <a:br>
              <a:rPr lang="en-US" sz="3700" b="1"/>
            </a:br>
            <a:endParaRPr lang="en-US" sz="3700"/>
          </a:p>
        </p:txBody>
      </p:sp>
      <p:sp>
        <p:nvSpPr>
          <p:cNvPr id="15" name="Rectangle 14">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EBB6D76E-FD5D-754A-A726-7705C11B25E4}"/>
              </a:ext>
            </a:extLst>
          </p:cNvPr>
          <p:cNvSpPr>
            <a:spLocks noGrp="1"/>
          </p:cNvSpPr>
          <p:nvPr>
            <p:ph idx="1"/>
          </p:nvPr>
        </p:nvSpPr>
        <p:spPr>
          <a:xfrm>
            <a:off x="1115568" y="2481943"/>
            <a:ext cx="10168128" cy="3695020"/>
          </a:xfrm>
        </p:spPr>
        <p:txBody>
          <a:bodyPr>
            <a:normAutofit/>
          </a:bodyPr>
          <a:lstStyle/>
          <a:p>
            <a:r>
              <a:rPr lang="en-US" sz="2200" dirty="0">
                <a:effectLst/>
              </a:rPr>
              <a:t>For large data sets (millions or billions or rows and columns) and we require fast, random and real time, read and write access over the data.</a:t>
            </a:r>
          </a:p>
          <a:p>
            <a:r>
              <a:rPr lang="en-US" sz="2200" dirty="0">
                <a:effectLst/>
              </a:rPr>
              <a:t>The data sets are distributed across various clusters and we need high scalability to handle data.</a:t>
            </a:r>
          </a:p>
          <a:p>
            <a:r>
              <a:rPr lang="en-US" sz="2200" dirty="0">
                <a:effectLst/>
              </a:rPr>
              <a:t>The data is gathered from various data sources and it is either semi structured or unstructured data or a combination of all. It could be handled easily with HBase.</a:t>
            </a:r>
          </a:p>
          <a:p>
            <a:r>
              <a:rPr lang="en-US" sz="2200" dirty="0">
                <a:effectLst/>
              </a:rPr>
              <a:t>You want to store column oriented data.</a:t>
            </a:r>
          </a:p>
          <a:p>
            <a:r>
              <a:rPr lang="en-US" sz="2200" dirty="0">
                <a:effectLst/>
              </a:rPr>
              <a:t>You have lots of versions of the data sets and you need to store all of them.</a:t>
            </a:r>
          </a:p>
          <a:p>
            <a:endParaRPr lang="en-US" sz="2200" dirty="0"/>
          </a:p>
        </p:txBody>
      </p:sp>
      <p:sp>
        <p:nvSpPr>
          <p:cNvPr id="4" name="Slide Number Placeholder 3">
            <a:extLst>
              <a:ext uri="{FF2B5EF4-FFF2-40B4-BE49-F238E27FC236}">
                <a16:creationId xmlns:a16="http://schemas.microsoft.com/office/drawing/2014/main" id="{BBC47BD0-CD43-5C44-BCCC-FDECF20E00BE}"/>
              </a:ext>
            </a:extLst>
          </p:cNvPr>
          <p:cNvSpPr>
            <a:spLocks noGrp="1"/>
          </p:cNvSpPr>
          <p:nvPr>
            <p:ph type="sldNum" sz="quarter" idx="12"/>
          </p:nvPr>
        </p:nvSpPr>
        <p:spPr>
          <a:xfrm>
            <a:off x="8540496" y="6356350"/>
            <a:ext cx="2743200" cy="365125"/>
          </a:xfrm>
        </p:spPr>
        <p:txBody>
          <a:bodyPr>
            <a:normAutofit/>
          </a:bodyPr>
          <a:lstStyle/>
          <a:p>
            <a:pPr>
              <a:spcAft>
                <a:spcPts val="600"/>
              </a:spcAft>
            </a:pPr>
            <a:fld id="{90FBDECB-D24E-F247-93AB-4C7123018CAB}" type="slidenum">
              <a:rPr lang="en-US">
                <a:solidFill>
                  <a:schemeClr val="tx1">
                    <a:lumMod val="50000"/>
                    <a:lumOff val="50000"/>
                  </a:schemeClr>
                </a:solidFill>
              </a:rPr>
              <a:pPr>
                <a:spcAft>
                  <a:spcPts val="600"/>
                </a:spcAft>
              </a:pPr>
              <a:t>19</a:t>
            </a:fld>
            <a:endParaRPr lang="en-US">
              <a:solidFill>
                <a:schemeClr val="tx1">
                  <a:lumMod val="50000"/>
                  <a:lumOff val="50000"/>
                </a:schemeClr>
              </a:solidFill>
            </a:endParaRPr>
          </a:p>
        </p:txBody>
      </p:sp>
    </p:spTree>
    <p:extLst>
      <p:ext uri="{BB962C8B-B14F-4D97-AF65-F5344CB8AC3E}">
        <p14:creationId xmlns:p14="http://schemas.microsoft.com/office/powerpoint/2010/main" val="40708967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2" name="Rectangle 2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7FFCFC-43D4-AF4D-9B5A-AABBFC9612FF}"/>
              </a:ext>
            </a:extLst>
          </p:cNvPr>
          <p:cNvSpPr>
            <a:spLocks noGrp="1"/>
          </p:cNvSpPr>
          <p:nvPr>
            <p:ph type="title"/>
          </p:nvPr>
        </p:nvSpPr>
        <p:spPr>
          <a:xfrm>
            <a:off x="1043631" y="809898"/>
            <a:ext cx="9942716" cy="1554480"/>
          </a:xfrm>
        </p:spPr>
        <p:txBody>
          <a:bodyPr anchor="ctr">
            <a:normAutofit/>
          </a:bodyPr>
          <a:lstStyle/>
          <a:p>
            <a:r>
              <a:rPr lang="en-US" sz="4800"/>
              <a:t>What is HBase</a:t>
            </a:r>
          </a:p>
        </p:txBody>
      </p:sp>
      <p:sp>
        <p:nvSpPr>
          <p:cNvPr id="3" name="Content Placeholder 2">
            <a:extLst>
              <a:ext uri="{FF2B5EF4-FFF2-40B4-BE49-F238E27FC236}">
                <a16:creationId xmlns:a16="http://schemas.microsoft.com/office/drawing/2014/main" id="{4D457816-DCF7-BE4A-94B1-E6B9CBFC8E27}"/>
              </a:ext>
            </a:extLst>
          </p:cNvPr>
          <p:cNvSpPr>
            <a:spLocks noGrp="1"/>
          </p:cNvSpPr>
          <p:nvPr>
            <p:ph idx="1"/>
          </p:nvPr>
        </p:nvSpPr>
        <p:spPr>
          <a:xfrm>
            <a:off x="1045028" y="3017522"/>
            <a:ext cx="9941319" cy="3124658"/>
          </a:xfrm>
        </p:spPr>
        <p:txBody>
          <a:bodyPr anchor="ctr">
            <a:normAutofit/>
          </a:bodyPr>
          <a:lstStyle/>
          <a:p>
            <a:pPr marL="0" indent="0">
              <a:buNone/>
            </a:pPr>
            <a:r>
              <a:rPr lang="en-US" sz="2400" dirty="0"/>
              <a:t>….. </a:t>
            </a:r>
            <a:r>
              <a:rPr lang="en-US" dirty="0"/>
              <a:t>is an open-source column-oriented non-relational distributed database modeled after Google's Bigtable and written in Java.</a:t>
            </a:r>
          </a:p>
          <a:p>
            <a:pPr marL="0" indent="0">
              <a:buNone/>
            </a:pPr>
            <a:endParaRPr lang="en-US" sz="2400" dirty="0"/>
          </a:p>
        </p:txBody>
      </p:sp>
      <p:cxnSp>
        <p:nvCxnSpPr>
          <p:cNvPr id="28" name="Straight Connector 2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A400DBAF-FC72-A740-8D42-A610C4B9A284}"/>
              </a:ext>
            </a:extLst>
          </p:cNvPr>
          <p:cNvSpPr>
            <a:spLocks noGrp="1"/>
          </p:cNvSpPr>
          <p:nvPr>
            <p:ph type="sldNum" sz="quarter" idx="12"/>
          </p:nvPr>
        </p:nvSpPr>
        <p:spPr/>
        <p:txBody>
          <a:bodyPr/>
          <a:lstStyle/>
          <a:p>
            <a:fld id="{90FBDECB-D24E-F247-93AB-4C7123018CAB}" type="slidenum">
              <a:rPr lang="en-US" smtClean="0"/>
              <a:t>2</a:t>
            </a:fld>
            <a:endParaRPr lang="en-US"/>
          </a:p>
        </p:txBody>
      </p:sp>
    </p:spTree>
    <p:extLst>
      <p:ext uri="{BB962C8B-B14F-4D97-AF65-F5344CB8AC3E}">
        <p14:creationId xmlns:p14="http://schemas.microsoft.com/office/powerpoint/2010/main" val="39178505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0">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12">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Rectangle 14">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1747342-3641-A04A-8E5D-1AE9548E67B5}"/>
              </a:ext>
            </a:extLst>
          </p:cNvPr>
          <p:cNvSpPr>
            <a:spLocks noGrp="1"/>
          </p:cNvSpPr>
          <p:nvPr>
            <p:ph type="title"/>
          </p:nvPr>
        </p:nvSpPr>
        <p:spPr>
          <a:xfrm>
            <a:off x="1115568" y="548640"/>
            <a:ext cx="10168128" cy="1179576"/>
          </a:xfrm>
        </p:spPr>
        <p:txBody>
          <a:bodyPr>
            <a:normAutofit/>
          </a:bodyPr>
          <a:lstStyle/>
          <a:p>
            <a:r>
              <a:rPr lang="en-US" sz="3700" b="1" dirty="0"/>
              <a:t>HBase: Facebook Messenger Case Study</a:t>
            </a:r>
            <a:br>
              <a:rPr lang="en-US" sz="3700" b="1" dirty="0"/>
            </a:br>
            <a:endParaRPr lang="en-US" sz="3700" dirty="0"/>
          </a:p>
        </p:txBody>
      </p:sp>
      <p:sp>
        <p:nvSpPr>
          <p:cNvPr id="26" name="Rectangle 16">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Diagram&#10;&#10;Description automatically generated">
            <a:extLst>
              <a:ext uri="{FF2B5EF4-FFF2-40B4-BE49-F238E27FC236}">
                <a16:creationId xmlns:a16="http://schemas.microsoft.com/office/drawing/2014/main" id="{EFA0B06B-9DEC-E044-ACDA-EBC534D74C21}"/>
              </a:ext>
            </a:extLst>
          </p:cNvPr>
          <p:cNvPicPr>
            <a:picLocks noChangeAspect="1"/>
          </p:cNvPicPr>
          <p:nvPr/>
        </p:nvPicPr>
        <p:blipFill rotWithShape="1">
          <a:blip r:embed="rId3"/>
          <a:srcRect t="8935" r="2" b="2"/>
          <a:stretch/>
        </p:blipFill>
        <p:spPr>
          <a:xfrm>
            <a:off x="5056722" y="2615184"/>
            <a:ext cx="6009855" cy="3694176"/>
          </a:xfrm>
          <a:prstGeom prst="rect">
            <a:avLst/>
          </a:prstGeom>
        </p:spPr>
      </p:pic>
      <p:sp>
        <p:nvSpPr>
          <p:cNvPr id="3" name="Content Placeholder 2">
            <a:extLst>
              <a:ext uri="{FF2B5EF4-FFF2-40B4-BE49-F238E27FC236}">
                <a16:creationId xmlns:a16="http://schemas.microsoft.com/office/drawing/2014/main" id="{E1F05B86-44DD-8649-AD90-7DD4B27B4392}"/>
              </a:ext>
            </a:extLst>
          </p:cNvPr>
          <p:cNvSpPr>
            <a:spLocks noGrp="1"/>
          </p:cNvSpPr>
          <p:nvPr>
            <p:ph idx="1"/>
          </p:nvPr>
        </p:nvSpPr>
        <p:spPr>
          <a:xfrm>
            <a:off x="626850" y="2405366"/>
            <a:ext cx="3872243" cy="4494290"/>
          </a:xfrm>
        </p:spPr>
        <p:txBody>
          <a:bodyPr anchor="ctr">
            <a:normAutofit lnSpcReduction="10000"/>
          </a:bodyPr>
          <a:lstStyle/>
          <a:p>
            <a:r>
              <a:rPr lang="en-US" sz="1600" dirty="0">
                <a:effectLst/>
              </a:rPr>
              <a:t>Facebook Messenger combines Messages, email, chat and SMS into a real-time conversation. </a:t>
            </a:r>
          </a:p>
          <a:p>
            <a:pPr lvl="1"/>
            <a:r>
              <a:rPr lang="en-US" sz="1600" dirty="0">
                <a:effectLst/>
              </a:rPr>
              <a:t>A short set of temporal data that tends to be volatile</a:t>
            </a:r>
          </a:p>
          <a:p>
            <a:pPr lvl="1"/>
            <a:r>
              <a:rPr lang="en-US" sz="1600" dirty="0">
                <a:effectLst/>
              </a:rPr>
              <a:t>An ever-growing set of data that rarely gets accessed</a:t>
            </a:r>
          </a:p>
          <a:p>
            <a:pPr lvl="1">
              <a:buFont typeface="Courier New" panose="02070309020205020404" pitchFamily="49" charset="0"/>
              <a:buChar char="o"/>
            </a:pPr>
            <a:endParaRPr lang="en-US" sz="1600" dirty="0"/>
          </a:p>
          <a:p>
            <a:r>
              <a:rPr lang="en-US" sz="1600" dirty="0"/>
              <a:t>The major problems were: </a:t>
            </a:r>
          </a:p>
          <a:p>
            <a:pPr lvl="1"/>
            <a:r>
              <a:rPr lang="en-US" sz="1600" dirty="0">
                <a:effectLst/>
              </a:rPr>
              <a:t>Storing the large sets of continuously growing data from various Facebook services.</a:t>
            </a:r>
          </a:p>
          <a:p>
            <a:pPr lvl="1"/>
            <a:r>
              <a:rPr lang="en-US" sz="1600" dirty="0">
                <a:effectLst/>
              </a:rPr>
              <a:t>Requires Database which can leverage high processing on it.</a:t>
            </a:r>
          </a:p>
          <a:p>
            <a:pPr lvl="1"/>
            <a:r>
              <a:rPr lang="en-US" sz="1600" dirty="0">
                <a:effectLst/>
              </a:rPr>
              <a:t>High performance needed to serve millions of requests.</a:t>
            </a:r>
          </a:p>
          <a:p>
            <a:pPr lvl="1"/>
            <a:r>
              <a:rPr lang="en-US" sz="1600" dirty="0">
                <a:effectLst/>
              </a:rPr>
              <a:t>Maintaining consistency in storage and performance.</a:t>
            </a:r>
          </a:p>
          <a:p>
            <a:endParaRPr lang="en-US" sz="1800" dirty="0">
              <a:effectLst/>
            </a:endParaRPr>
          </a:p>
          <a:p>
            <a:endParaRPr lang="en-US" sz="1800" dirty="0"/>
          </a:p>
        </p:txBody>
      </p:sp>
      <p:sp>
        <p:nvSpPr>
          <p:cNvPr id="4" name="Slide Number Placeholder 3">
            <a:extLst>
              <a:ext uri="{FF2B5EF4-FFF2-40B4-BE49-F238E27FC236}">
                <a16:creationId xmlns:a16="http://schemas.microsoft.com/office/drawing/2014/main" id="{5A3061D4-A6E7-C148-BAD8-26EC012FB1C9}"/>
              </a:ext>
            </a:extLst>
          </p:cNvPr>
          <p:cNvSpPr>
            <a:spLocks noGrp="1"/>
          </p:cNvSpPr>
          <p:nvPr>
            <p:ph type="sldNum" sz="quarter" idx="12"/>
          </p:nvPr>
        </p:nvSpPr>
        <p:spPr>
          <a:xfrm>
            <a:off x="8610600" y="6356350"/>
            <a:ext cx="2743200" cy="365125"/>
          </a:xfrm>
        </p:spPr>
        <p:txBody>
          <a:bodyPr>
            <a:normAutofit/>
          </a:bodyPr>
          <a:lstStyle/>
          <a:p>
            <a:pPr>
              <a:spcAft>
                <a:spcPts val="600"/>
              </a:spcAft>
            </a:pPr>
            <a:fld id="{90FBDECB-D24E-F247-93AB-4C7123018CAB}" type="slidenum">
              <a:rPr lang="en-US">
                <a:solidFill>
                  <a:schemeClr val="tx1">
                    <a:lumMod val="50000"/>
                    <a:lumOff val="50000"/>
                  </a:schemeClr>
                </a:solidFill>
              </a:rPr>
              <a:pPr>
                <a:spcAft>
                  <a:spcPts val="600"/>
                </a:spcAft>
              </a:pPr>
              <a:t>20</a:t>
            </a:fld>
            <a:endParaRPr lang="en-US">
              <a:solidFill>
                <a:schemeClr val="tx1">
                  <a:lumMod val="50000"/>
                  <a:lumOff val="50000"/>
                </a:schemeClr>
              </a:solidFill>
            </a:endParaRPr>
          </a:p>
        </p:txBody>
      </p:sp>
    </p:spTree>
    <p:extLst>
      <p:ext uri="{BB962C8B-B14F-4D97-AF65-F5344CB8AC3E}">
        <p14:creationId xmlns:p14="http://schemas.microsoft.com/office/powerpoint/2010/main" val="27692191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6" name="Rectangle 25">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57FFCFC-43D4-AF4D-9B5A-AABBFC9612FF}"/>
              </a:ext>
            </a:extLst>
          </p:cNvPr>
          <p:cNvSpPr>
            <a:spLocks noGrp="1"/>
          </p:cNvSpPr>
          <p:nvPr>
            <p:ph type="title"/>
          </p:nvPr>
        </p:nvSpPr>
        <p:spPr>
          <a:xfrm>
            <a:off x="1115568" y="548640"/>
            <a:ext cx="10168128" cy="1179576"/>
          </a:xfrm>
        </p:spPr>
        <p:txBody>
          <a:bodyPr>
            <a:normAutofit/>
          </a:bodyPr>
          <a:lstStyle/>
          <a:p>
            <a:r>
              <a:rPr lang="en-US" sz="4000" dirty="0"/>
              <a:t>HBase vs HDFS</a:t>
            </a:r>
          </a:p>
        </p:txBody>
      </p:sp>
      <p:sp>
        <p:nvSpPr>
          <p:cNvPr id="28" name="Rectangle 27">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D457816-DCF7-BE4A-94B1-E6B9CBFC8E27}"/>
              </a:ext>
            </a:extLst>
          </p:cNvPr>
          <p:cNvSpPr>
            <a:spLocks noGrp="1"/>
          </p:cNvSpPr>
          <p:nvPr>
            <p:ph idx="1"/>
          </p:nvPr>
        </p:nvSpPr>
        <p:spPr>
          <a:xfrm>
            <a:off x="1115568" y="2481943"/>
            <a:ext cx="10168128" cy="3695020"/>
          </a:xfrm>
        </p:spPr>
        <p:txBody>
          <a:bodyPr>
            <a:normAutofit/>
          </a:bodyPr>
          <a:lstStyle/>
          <a:p>
            <a:r>
              <a:rPr lang="en-US" sz="2200">
                <a:effectLst/>
              </a:rPr>
              <a:t>HBase provides low latency access to small amounts of data within large data sets while HDFS provides high latency operations.</a:t>
            </a:r>
          </a:p>
          <a:p>
            <a:r>
              <a:rPr lang="en-US" sz="2200">
                <a:effectLst/>
              </a:rPr>
              <a:t>HBase supports random read and writes while HDFS supports WORM (Write once Read Many or Multiple times).</a:t>
            </a:r>
          </a:p>
          <a:p>
            <a:r>
              <a:rPr lang="en-US" sz="2200">
                <a:effectLst/>
              </a:rPr>
              <a:t>HDFS is basically or primarily accessed through MapReduce jobs while HBase is accessed through shell commands, Java API, REST, Avro or Thrift API.</a:t>
            </a:r>
          </a:p>
          <a:p>
            <a:pPr marL="0" indent="0">
              <a:buNone/>
            </a:pPr>
            <a:endParaRPr lang="en-US" sz="2200"/>
          </a:p>
          <a:p>
            <a:pPr marL="0" indent="0">
              <a:buNone/>
            </a:pPr>
            <a:endParaRPr lang="en-US" sz="2200"/>
          </a:p>
        </p:txBody>
      </p:sp>
      <p:sp>
        <p:nvSpPr>
          <p:cNvPr id="5" name="Slide Number Placeholder 4">
            <a:extLst>
              <a:ext uri="{FF2B5EF4-FFF2-40B4-BE49-F238E27FC236}">
                <a16:creationId xmlns:a16="http://schemas.microsoft.com/office/drawing/2014/main" id="{80191DB0-AC8E-4A4D-9FB6-C99E30DEED27}"/>
              </a:ext>
            </a:extLst>
          </p:cNvPr>
          <p:cNvSpPr>
            <a:spLocks noGrp="1"/>
          </p:cNvSpPr>
          <p:nvPr>
            <p:ph type="sldNum" sz="quarter" idx="12"/>
          </p:nvPr>
        </p:nvSpPr>
        <p:spPr>
          <a:xfrm>
            <a:off x="8540496" y="6356350"/>
            <a:ext cx="2743200" cy="365125"/>
          </a:xfrm>
        </p:spPr>
        <p:txBody>
          <a:bodyPr>
            <a:normAutofit/>
          </a:bodyPr>
          <a:lstStyle/>
          <a:p>
            <a:pPr>
              <a:spcAft>
                <a:spcPts val="600"/>
              </a:spcAft>
            </a:pPr>
            <a:fld id="{90FBDECB-D24E-F247-93AB-4C7123018CAB}" type="slidenum">
              <a:rPr lang="en-US">
                <a:solidFill>
                  <a:schemeClr val="tx1">
                    <a:lumMod val="50000"/>
                    <a:lumOff val="50000"/>
                  </a:schemeClr>
                </a:solidFill>
              </a:rPr>
              <a:pPr>
                <a:spcAft>
                  <a:spcPts val="600"/>
                </a:spcAft>
              </a:pPr>
              <a:t>21</a:t>
            </a:fld>
            <a:endParaRPr lang="en-US">
              <a:solidFill>
                <a:schemeClr val="tx1">
                  <a:lumMod val="50000"/>
                  <a:lumOff val="50000"/>
                </a:schemeClr>
              </a:solidFill>
            </a:endParaRPr>
          </a:p>
        </p:txBody>
      </p:sp>
    </p:spTree>
    <p:extLst>
      <p:ext uri="{BB962C8B-B14F-4D97-AF65-F5344CB8AC3E}">
        <p14:creationId xmlns:p14="http://schemas.microsoft.com/office/powerpoint/2010/main" val="20042202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FCFC-43D4-AF4D-9B5A-AABBFC9612FF}"/>
              </a:ext>
            </a:extLst>
          </p:cNvPr>
          <p:cNvSpPr>
            <a:spLocks noGrp="1"/>
          </p:cNvSpPr>
          <p:nvPr>
            <p:ph type="title"/>
          </p:nvPr>
        </p:nvSpPr>
        <p:spPr>
          <a:xfrm>
            <a:off x="625619" y="271145"/>
            <a:ext cx="9942716" cy="1554480"/>
          </a:xfrm>
        </p:spPr>
        <p:txBody>
          <a:bodyPr anchor="ctr">
            <a:normAutofit/>
          </a:bodyPr>
          <a:lstStyle/>
          <a:p>
            <a:r>
              <a:rPr lang="en-US" b="1" dirty="0"/>
              <a:t>HBase vs RDBMS</a:t>
            </a:r>
            <a:endParaRPr lang="en-US" sz="4800" b="1" dirty="0"/>
          </a:p>
        </p:txBody>
      </p:sp>
      <p:sp>
        <p:nvSpPr>
          <p:cNvPr id="5" name="Slide Number Placeholder 4">
            <a:extLst>
              <a:ext uri="{FF2B5EF4-FFF2-40B4-BE49-F238E27FC236}">
                <a16:creationId xmlns:a16="http://schemas.microsoft.com/office/drawing/2014/main" id="{9303CA2E-3C78-6A42-86BE-EE1DA79CA933}"/>
              </a:ext>
            </a:extLst>
          </p:cNvPr>
          <p:cNvSpPr>
            <a:spLocks noGrp="1"/>
          </p:cNvSpPr>
          <p:nvPr>
            <p:ph type="sldNum" sz="quarter" idx="12"/>
          </p:nvPr>
        </p:nvSpPr>
        <p:spPr/>
        <p:txBody>
          <a:bodyPr/>
          <a:lstStyle/>
          <a:p>
            <a:fld id="{90FBDECB-D24E-F247-93AB-4C7123018CAB}" type="slidenum">
              <a:rPr lang="en-US" smtClean="0"/>
              <a:t>22</a:t>
            </a:fld>
            <a:endParaRPr lang="en-US"/>
          </a:p>
        </p:txBody>
      </p:sp>
      <p:pic>
        <p:nvPicPr>
          <p:cNvPr id="14" name="Content Placeholder 13" descr="A close up of a newspaper&#10;&#10;Description automatically generated">
            <a:extLst>
              <a:ext uri="{FF2B5EF4-FFF2-40B4-BE49-F238E27FC236}">
                <a16:creationId xmlns:a16="http://schemas.microsoft.com/office/drawing/2014/main" id="{5D135FDD-5112-6641-8763-98C4A855640B}"/>
              </a:ext>
            </a:extLst>
          </p:cNvPr>
          <p:cNvPicPr>
            <a:picLocks noGrp="1" noChangeAspect="1"/>
          </p:cNvPicPr>
          <p:nvPr>
            <p:ph idx="1"/>
          </p:nvPr>
        </p:nvPicPr>
        <p:blipFill>
          <a:blip r:embed="rId2"/>
          <a:stretch>
            <a:fillRect/>
          </a:stretch>
        </p:blipFill>
        <p:spPr>
          <a:xfrm>
            <a:off x="2606861" y="1531561"/>
            <a:ext cx="6003739" cy="4847740"/>
          </a:xfrm>
        </p:spPr>
      </p:pic>
    </p:spTree>
    <p:extLst>
      <p:ext uri="{BB962C8B-B14F-4D97-AF65-F5344CB8AC3E}">
        <p14:creationId xmlns:p14="http://schemas.microsoft.com/office/powerpoint/2010/main" val="16429565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3631" y="809898"/>
            <a:ext cx="9942716" cy="1554480"/>
          </a:xfrm>
        </p:spPr>
        <p:txBody>
          <a:bodyPr anchor="ctr">
            <a:normAutofit/>
          </a:bodyPr>
          <a:lstStyle/>
          <a:p>
            <a:r>
              <a:rPr lang="en-GB" sz="4800" dirty="0"/>
              <a:t>What is Hive?</a:t>
            </a:r>
          </a:p>
        </p:txBody>
      </p:sp>
      <p:sp>
        <p:nvSpPr>
          <p:cNvPr id="3" name="Content Placeholder 2"/>
          <p:cNvSpPr>
            <a:spLocks noGrp="1"/>
          </p:cNvSpPr>
          <p:nvPr>
            <p:ph idx="1"/>
          </p:nvPr>
        </p:nvSpPr>
        <p:spPr>
          <a:xfrm>
            <a:off x="1045028" y="3017522"/>
            <a:ext cx="9941319" cy="3124658"/>
          </a:xfrm>
        </p:spPr>
        <p:txBody>
          <a:bodyPr anchor="ctr">
            <a:normAutofit/>
          </a:bodyPr>
          <a:lstStyle/>
          <a:p>
            <a:r>
              <a:rPr lang="en-GB" sz="2400" dirty="0"/>
              <a:t>Hive is  data warehousing solution developed on top of Hadoop to meet the big data challenges of storing, managing and processing large data sets without having to write complex MapReduce programs (in Java, Scala)</a:t>
            </a:r>
          </a:p>
          <a:p>
            <a:r>
              <a:rPr lang="en-GB" sz="2400" dirty="0"/>
              <a:t>Hive is not a relational database or an architecture for online transaction processing (OLTP)</a:t>
            </a:r>
          </a:p>
          <a:p>
            <a:r>
              <a:rPr lang="en-GB" sz="2400" dirty="0"/>
              <a:t>It is designed for online analytical processing systems (OLAP)</a:t>
            </a:r>
          </a:p>
          <a:p>
            <a:endParaRPr lang="en-GB" sz="24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98575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3631" y="809898"/>
            <a:ext cx="9942716" cy="1554480"/>
          </a:xfrm>
        </p:spPr>
        <p:txBody>
          <a:bodyPr anchor="ctr">
            <a:normAutofit/>
          </a:bodyPr>
          <a:lstStyle/>
          <a:p>
            <a:r>
              <a:rPr lang="en-GB" sz="4800"/>
              <a:t>Hive </a:t>
            </a:r>
          </a:p>
        </p:txBody>
      </p:sp>
      <p:sp>
        <p:nvSpPr>
          <p:cNvPr id="3" name="Content Placeholder 2"/>
          <p:cNvSpPr>
            <a:spLocks noGrp="1"/>
          </p:cNvSpPr>
          <p:nvPr>
            <p:ph idx="1"/>
          </p:nvPr>
        </p:nvSpPr>
        <p:spPr>
          <a:xfrm>
            <a:off x="1045028" y="3017522"/>
            <a:ext cx="9941319" cy="3124658"/>
          </a:xfrm>
        </p:spPr>
        <p:txBody>
          <a:bodyPr anchor="ctr">
            <a:normAutofit/>
          </a:bodyPr>
          <a:lstStyle/>
          <a:p>
            <a:r>
              <a:rPr lang="en-GB" sz="2400" dirty="0"/>
              <a:t>Hive compiler converts HiveQL (SQL like Dialect) into MapReduce jobs so that Hadoop developers do not need to do complex programming and can focus on the business problem</a:t>
            </a:r>
          </a:p>
          <a:p>
            <a:r>
              <a:rPr lang="en-GB" sz="2400" dirty="0"/>
              <a:t>When a user submits a HiveQL query it is first compiled and this compiled query is then executed by an execution engine like Hadoop MapReduce or Apache Tez</a:t>
            </a:r>
          </a:p>
          <a:p>
            <a:r>
              <a:rPr lang="en-GB" sz="2400" dirty="0"/>
              <a:t>Developed by Facebook</a:t>
            </a:r>
          </a:p>
          <a:p>
            <a:endParaRPr lang="en-GB" sz="24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320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3631" y="809898"/>
            <a:ext cx="9942716" cy="1554480"/>
          </a:xfrm>
        </p:spPr>
        <p:txBody>
          <a:bodyPr anchor="ctr">
            <a:normAutofit/>
          </a:bodyPr>
          <a:lstStyle/>
          <a:p>
            <a:r>
              <a:rPr lang="en-US" sz="4800"/>
              <a:t>Motivation For Hive (i)</a:t>
            </a:r>
          </a:p>
        </p:txBody>
      </p:sp>
      <p:sp>
        <p:nvSpPr>
          <p:cNvPr id="3" name="Content Placeholder 2"/>
          <p:cNvSpPr>
            <a:spLocks noGrp="1"/>
          </p:cNvSpPr>
          <p:nvPr>
            <p:ph idx="1"/>
          </p:nvPr>
        </p:nvSpPr>
        <p:spPr>
          <a:xfrm>
            <a:off x="1045028" y="3017522"/>
            <a:ext cx="9941319" cy="3124658"/>
          </a:xfrm>
        </p:spPr>
        <p:txBody>
          <a:bodyPr anchor="ctr">
            <a:normAutofit/>
          </a:bodyPr>
          <a:lstStyle/>
          <a:p>
            <a:r>
              <a:rPr lang="en-US" sz="1700"/>
              <a:t>Growth of Facebook data warehouse</a:t>
            </a:r>
          </a:p>
          <a:p>
            <a:pPr lvl="1"/>
            <a:r>
              <a:rPr lang="en-US" sz="1700"/>
              <a:t>2007:	     15 TB of net data</a:t>
            </a:r>
          </a:p>
          <a:p>
            <a:pPr lvl="1"/>
            <a:r>
              <a:rPr lang="en-US" sz="1700"/>
              <a:t>2010:	   700 TB of net data</a:t>
            </a:r>
          </a:p>
          <a:p>
            <a:pPr lvl="1"/>
            <a:r>
              <a:rPr lang="en-US" sz="1700"/>
              <a:t>2011: 	  &gt; 30 PB of net data</a:t>
            </a:r>
          </a:p>
          <a:p>
            <a:pPr lvl="1"/>
            <a:r>
              <a:rPr lang="en-US" sz="1700"/>
              <a:t>2012:	&gt; 100 PB of net data</a:t>
            </a:r>
          </a:p>
          <a:p>
            <a:r>
              <a:rPr lang="en-US" sz="1700"/>
              <a:t>Scalable data analysis used across the company</a:t>
            </a:r>
          </a:p>
          <a:p>
            <a:pPr lvl="1"/>
            <a:r>
              <a:rPr lang="en-US" sz="1700"/>
              <a:t>Ad hoc analysis</a:t>
            </a:r>
          </a:p>
          <a:p>
            <a:pPr lvl="1"/>
            <a:r>
              <a:rPr lang="en-US" sz="1700"/>
              <a:t>Business intelligence</a:t>
            </a:r>
          </a:p>
          <a:p>
            <a:pPr lvl="1"/>
            <a:r>
              <a:rPr lang="en-US" sz="1700"/>
              <a:t>Insights for Facebook Ad Network</a:t>
            </a:r>
          </a:p>
          <a:p>
            <a:pPr lvl="1"/>
            <a:r>
              <a:rPr lang="en-US" sz="1700"/>
              <a:t>Analytics for page owners</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50361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3631" y="809898"/>
            <a:ext cx="9942716" cy="1554480"/>
          </a:xfrm>
        </p:spPr>
        <p:txBody>
          <a:bodyPr anchor="ctr">
            <a:normAutofit/>
          </a:bodyPr>
          <a:lstStyle/>
          <a:p>
            <a:r>
              <a:rPr lang="en-US" sz="4800"/>
              <a:t>Motivation For Hive (ii)</a:t>
            </a:r>
          </a:p>
        </p:txBody>
      </p:sp>
      <p:sp>
        <p:nvSpPr>
          <p:cNvPr id="3" name="Content Placeholder 2"/>
          <p:cNvSpPr>
            <a:spLocks noGrp="1"/>
          </p:cNvSpPr>
          <p:nvPr>
            <p:ph idx="1"/>
          </p:nvPr>
        </p:nvSpPr>
        <p:spPr>
          <a:xfrm>
            <a:off x="1045028" y="3017522"/>
            <a:ext cx="9941319" cy="3124658"/>
          </a:xfrm>
        </p:spPr>
        <p:txBody>
          <a:bodyPr anchor="ctr">
            <a:normAutofit/>
          </a:bodyPr>
          <a:lstStyle/>
          <a:p>
            <a:r>
              <a:rPr lang="en-US" sz="2200"/>
              <a:t>Original Facebook data processing infrastructure</a:t>
            </a:r>
          </a:p>
          <a:p>
            <a:pPr lvl="1"/>
            <a:r>
              <a:rPr lang="en-US" sz="2200"/>
              <a:t>Built using commercial RDBMS prior to 2008</a:t>
            </a:r>
          </a:p>
          <a:p>
            <a:pPr lvl="1"/>
            <a:r>
              <a:rPr lang="en-US" sz="2200"/>
              <a:t>Became inadequate as daily data processing jobs took longer than a day</a:t>
            </a:r>
          </a:p>
          <a:p>
            <a:r>
              <a:rPr lang="en-US" sz="2200"/>
              <a:t>Hadoop was selected as a replacement</a:t>
            </a:r>
          </a:p>
          <a:p>
            <a:pPr lvl="1"/>
            <a:r>
              <a:rPr lang="en-US" sz="2200" b="1"/>
              <a:t>Pros: </a:t>
            </a:r>
            <a:r>
              <a:rPr lang="en-US" sz="2200"/>
              <a:t>petabyte scale and use of commodity hardware</a:t>
            </a:r>
          </a:p>
          <a:p>
            <a:pPr lvl="1"/>
            <a:r>
              <a:rPr lang="en-US" sz="2200" b="1"/>
              <a:t>Cons</a:t>
            </a:r>
            <a:r>
              <a:rPr lang="en-US" sz="2200"/>
              <a:t>: using it was not easy for end user not familiar with MapReduce</a:t>
            </a:r>
          </a:p>
          <a:p>
            <a:pPr lvl="1"/>
            <a:r>
              <a:rPr lang="en-US" sz="2200"/>
              <a:t>“Hadoop lacked the expressiveness of query languages like SQL and users ended up spending hours (if not days) writing programs for simple analysis”</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74294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3631" y="809898"/>
            <a:ext cx="9942716" cy="1554480"/>
          </a:xfrm>
        </p:spPr>
        <p:txBody>
          <a:bodyPr anchor="ctr">
            <a:normAutofit/>
          </a:bodyPr>
          <a:lstStyle/>
          <a:p>
            <a:r>
              <a:rPr lang="en-US" sz="4800"/>
              <a:t>Motivation For Hive (iii)</a:t>
            </a:r>
          </a:p>
        </p:txBody>
      </p:sp>
      <p:sp>
        <p:nvSpPr>
          <p:cNvPr id="3" name="Content Placeholder 2"/>
          <p:cNvSpPr>
            <a:spLocks noGrp="1"/>
          </p:cNvSpPr>
          <p:nvPr>
            <p:ph idx="1"/>
          </p:nvPr>
        </p:nvSpPr>
        <p:spPr>
          <a:xfrm>
            <a:off x="1045028" y="3017522"/>
            <a:ext cx="9941319" cy="3124658"/>
          </a:xfrm>
        </p:spPr>
        <p:txBody>
          <a:bodyPr anchor="ctr">
            <a:normAutofit/>
          </a:bodyPr>
          <a:lstStyle/>
          <a:p>
            <a:r>
              <a:rPr lang="en-US" sz="2000"/>
              <a:t>Hive is intended to address this problem by bridging the gap between RDBMS and Hadoop</a:t>
            </a:r>
          </a:p>
          <a:p>
            <a:pPr lvl="1"/>
            <a:r>
              <a:rPr lang="en-US" sz="2000"/>
              <a:t>“our vision was to bring the familiar concepts of tables, columns, partitions and a subset of SQL to the unstructured world of Hadoop”</a:t>
            </a:r>
          </a:p>
          <a:p>
            <a:r>
              <a:rPr lang="en-US" sz="2000"/>
              <a:t>Hive provides</a:t>
            </a:r>
          </a:p>
          <a:p>
            <a:pPr lvl="1"/>
            <a:r>
              <a:rPr lang="en-US" sz="2000"/>
              <a:t>Tools to enable easy data extract/transform/load (ETL)</a:t>
            </a:r>
          </a:p>
          <a:p>
            <a:pPr lvl="1"/>
            <a:r>
              <a:rPr lang="en-US" sz="2000"/>
              <a:t>A mechanism to impose structure on a variety of data formats</a:t>
            </a:r>
          </a:p>
          <a:p>
            <a:pPr lvl="1"/>
            <a:r>
              <a:rPr lang="en-US" sz="2000"/>
              <a:t>A simple SQL-like query language</a:t>
            </a:r>
          </a:p>
          <a:p>
            <a:pPr lvl="1"/>
            <a:r>
              <a:rPr lang="en-US" sz="2000"/>
              <a:t>Query execution via MapReduce</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83670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3631" y="809898"/>
            <a:ext cx="9942716" cy="1554480"/>
          </a:xfrm>
        </p:spPr>
        <p:txBody>
          <a:bodyPr anchor="ctr">
            <a:normAutofit/>
          </a:bodyPr>
          <a:lstStyle/>
          <a:p>
            <a:r>
              <a:rPr lang="en-US" sz="4800"/>
              <a:t>Hive Usage At Facebook</a:t>
            </a:r>
          </a:p>
        </p:txBody>
      </p:sp>
      <p:sp>
        <p:nvSpPr>
          <p:cNvPr id="3" name="Content Placeholder 2"/>
          <p:cNvSpPr>
            <a:spLocks noGrp="1"/>
          </p:cNvSpPr>
          <p:nvPr>
            <p:ph idx="1"/>
          </p:nvPr>
        </p:nvSpPr>
        <p:spPr>
          <a:xfrm>
            <a:off x="1045028" y="3017522"/>
            <a:ext cx="9941319" cy="3124658"/>
          </a:xfrm>
        </p:spPr>
        <p:txBody>
          <a:bodyPr anchor="ctr">
            <a:normAutofit/>
          </a:bodyPr>
          <a:lstStyle/>
          <a:p>
            <a:r>
              <a:rPr lang="en-US" sz="2200" dirty="0"/>
              <a:t>Data processing tasks</a:t>
            </a:r>
          </a:p>
          <a:p>
            <a:pPr lvl="1"/>
            <a:r>
              <a:rPr lang="en-US" sz="2200" dirty="0"/>
              <a:t>More than 50% of the workload are </a:t>
            </a:r>
            <a:r>
              <a:rPr lang="en-US" sz="2200" dirty="0">
                <a:solidFill>
                  <a:srgbClr val="0432FF"/>
                </a:solidFill>
              </a:rPr>
              <a:t>ad-hoc queries</a:t>
            </a:r>
          </a:p>
          <a:p>
            <a:r>
              <a:rPr lang="en-US" sz="2200" dirty="0"/>
              <a:t>Types of applications</a:t>
            </a:r>
          </a:p>
          <a:p>
            <a:pPr lvl="1"/>
            <a:r>
              <a:rPr lang="en-US" sz="2200" dirty="0"/>
              <a:t>Summarization, e.g. daily/weekly aggregations of ‘click’ counts</a:t>
            </a:r>
          </a:p>
          <a:p>
            <a:pPr lvl="1"/>
            <a:r>
              <a:rPr lang="en-US" sz="2200" dirty="0"/>
              <a:t>Ad-hoc analysis, e.g. how many group admins broken down by state/country</a:t>
            </a:r>
          </a:p>
          <a:p>
            <a:pPr lvl="1"/>
            <a:r>
              <a:rPr lang="en-US" sz="2200" dirty="0"/>
              <a:t>Data mining, e.g. user engagement as a function of user attributes</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23800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3631" y="809898"/>
            <a:ext cx="9942716" cy="1554480"/>
          </a:xfrm>
        </p:spPr>
        <p:txBody>
          <a:bodyPr anchor="ctr">
            <a:normAutofit/>
          </a:bodyPr>
          <a:lstStyle/>
          <a:p>
            <a:r>
              <a:rPr lang="en-GB" sz="4800"/>
              <a:t>Hive Client</a:t>
            </a:r>
          </a:p>
        </p:txBody>
      </p:sp>
      <p:sp>
        <p:nvSpPr>
          <p:cNvPr id="3" name="Content Placeholder 2"/>
          <p:cNvSpPr>
            <a:spLocks noGrp="1"/>
          </p:cNvSpPr>
          <p:nvPr>
            <p:ph idx="1"/>
          </p:nvPr>
        </p:nvSpPr>
        <p:spPr>
          <a:xfrm>
            <a:off x="1045028" y="3017522"/>
            <a:ext cx="9941319" cy="3124658"/>
          </a:xfrm>
        </p:spPr>
        <p:txBody>
          <a:bodyPr anchor="ctr">
            <a:normAutofit/>
          </a:bodyPr>
          <a:lstStyle/>
          <a:p>
            <a:r>
              <a:rPr lang="en-GB" sz="2400" dirty="0"/>
              <a:t>Hive Clients - supports client application for performing queries written languages like Java, Python, etc  using JDBC, Apache Thrift and ODBC drivers</a:t>
            </a:r>
          </a:p>
          <a:p>
            <a:r>
              <a:rPr lang="en-GB" sz="2400" dirty="0"/>
              <a:t>Hive Services - Can be accessed from:</a:t>
            </a:r>
          </a:p>
          <a:p>
            <a:pPr lvl="1"/>
            <a:r>
              <a:rPr lang="en-GB" dirty="0"/>
              <a:t>Command Line Interface (CLI)</a:t>
            </a:r>
          </a:p>
          <a:p>
            <a:pPr lvl="1"/>
            <a:r>
              <a:rPr lang="en-GB" dirty="0"/>
              <a:t> Web Interface </a:t>
            </a:r>
            <a:endParaRPr lang="en-GB" sz="24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4138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9AFE82-3EEB-AB41-9BDB-3636828DDE91}"/>
              </a:ext>
            </a:extLst>
          </p:cNvPr>
          <p:cNvSpPr>
            <a:spLocks noGrp="1"/>
          </p:cNvSpPr>
          <p:nvPr>
            <p:ph type="title"/>
          </p:nvPr>
        </p:nvSpPr>
        <p:spPr>
          <a:xfrm>
            <a:off x="1043631" y="809898"/>
            <a:ext cx="9942716" cy="1554480"/>
          </a:xfrm>
        </p:spPr>
        <p:txBody>
          <a:bodyPr anchor="ctr">
            <a:normAutofit/>
          </a:bodyPr>
          <a:lstStyle/>
          <a:p>
            <a:r>
              <a:rPr lang="en-US" sz="4800" b="1" dirty="0"/>
              <a:t>HBase Background</a:t>
            </a:r>
          </a:p>
        </p:txBody>
      </p:sp>
      <p:sp>
        <p:nvSpPr>
          <p:cNvPr id="3" name="Content Placeholder 2">
            <a:extLst>
              <a:ext uri="{FF2B5EF4-FFF2-40B4-BE49-F238E27FC236}">
                <a16:creationId xmlns:a16="http://schemas.microsoft.com/office/drawing/2014/main" id="{6E87EADA-B7BB-E443-AE97-EC86703E77EB}"/>
              </a:ext>
            </a:extLst>
          </p:cNvPr>
          <p:cNvSpPr>
            <a:spLocks noGrp="1"/>
          </p:cNvSpPr>
          <p:nvPr>
            <p:ph idx="1"/>
          </p:nvPr>
        </p:nvSpPr>
        <p:spPr>
          <a:xfrm>
            <a:off x="1045028" y="3017522"/>
            <a:ext cx="9941319" cy="3124658"/>
          </a:xfrm>
        </p:spPr>
        <p:txBody>
          <a:bodyPr anchor="ctr">
            <a:normAutofit/>
          </a:bodyPr>
          <a:lstStyle/>
          <a:p>
            <a:r>
              <a:rPr lang="en-US" sz="2400" dirty="0"/>
              <a:t>Google releases paper on Bigtable – 2006</a:t>
            </a:r>
          </a:p>
          <a:p>
            <a:r>
              <a:rPr lang="en-US" sz="2400" dirty="0"/>
              <a:t>First usable HBase – 2007</a:t>
            </a:r>
          </a:p>
          <a:p>
            <a:r>
              <a:rPr lang="en-US" sz="2400" dirty="0"/>
              <a:t>HBase becomes Apache project – 2010</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E9361E2B-B6D6-714D-B727-309BE5924A85}"/>
              </a:ext>
            </a:extLst>
          </p:cNvPr>
          <p:cNvSpPr>
            <a:spLocks noGrp="1"/>
          </p:cNvSpPr>
          <p:nvPr>
            <p:ph type="sldNum" sz="quarter" idx="12"/>
          </p:nvPr>
        </p:nvSpPr>
        <p:spPr/>
        <p:txBody>
          <a:bodyPr/>
          <a:lstStyle/>
          <a:p>
            <a:fld id="{90FBDECB-D24E-F247-93AB-4C7123018CAB}" type="slidenum">
              <a:rPr lang="en-US" smtClean="0"/>
              <a:t>3</a:t>
            </a:fld>
            <a:endParaRPr lang="en-US"/>
          </a:p>
        </p:txBody>
      </p:sp>
    </p:spTree>
    <p:extLst>
      <p:ext uri="{BB962C8B-B14F-4D97-AF65-F5344CB8AC3E}">
        <p14:creationId xmlns:p14="http://schemas.microsoft.com/office/powerpoint/2010/main" val="23431169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D365E-D347-8C40-A952-320289AD4B0B}"/>
              </a:ext>
            </a:extLst>
          </p:cNvPr>
          <p:cNvSpPr>
            <a:spLocks noGrp="1"/>
          </p:cNvSpPr>
          <p:nvPr>
            <p:ph type="title"/>
          </p:nvPr>
        </p:nvSpPr>
        <p:spPr/>
        <p:txBody>
          <a:bodyPr>
            <a:normAutofit/>
          </a:bodyPr>
          <a:lstStyle/>
          <a:p>
            <a:r>
              <a:rPr lang="en-GB" sz="5400" b="1" dirty="0"/>
              <a:t>Architecture of Hive </a:t>
            </a:r>
            <a:endParaRPr lang="en-US" sz="5400" b="1" dirty="0"/>
          </a:p>
        </p:txBody>
      </p:sp>
      <p:pic>
        <p:nvPicPr>
          <p:cNvPr id="6" name="Content Placeholder 5" descr="Diagram&#10;&#10;Description automatically generated">
            <a:extLst>
              <a:ext uri="{FF2B5EF4-FFF2-40B4-BE49-F238E27FC236}">
                <a16:creationId xmlns:a16="http://schemas.microsoft.com/office/drawing/2014/main" id="{53791E1B-62DF-1E42-97AA-0FAA02A42BF5}"/>
              </a:ext>
            </a:extLst>
          </p:cNvPr>
          <p:cNvPicPr>
            <a:picLocks noGrp="1" noChangeAspect="1"/>
          </p:cNvPicPr>
          <p:nvPr>
            <p:ph idx="1"/>
          </p:nvPr>
        </p:nvPicPr>
        <p:blipFill>
          <a:blip r:embed="rId3"/>
          <a:stretch>
            <a:fillRect/>
          </a:stretch>
        </p:blipFill>
        <p:spPr>
          <a:xfrm>
            <a:off x="5158596" y="2000249"/>
            <a:ext cx="6519546" cy="3605213"/>
          </a:xfrm>
        </p:spPr>
      </p:pic>
      <p:sp>
        <p:nvSpPr>
          <p:cNvPr id="8" name="TextBox 7">
            <a:extLst>
              <a:ext uri="{FF2B5EF4-FFF2-40B4-BE49-F238E27FC236}">
                <a16:creationId xmlns:a16="http://schemas.microsoft.com/office/drawing/2014/main" id="{BACE7E3F-8E63-454D-9BEF-524E5468E7E0}"/>
              </a:ext>
            </a:extLst>
          </p:cNvPr>
          <p:cNvSpPr txBox="1"/>
          <p:nvPr/>
        </p:nvSpPr>
        <p:spPr>
          <a:xfrm>
            <a:off x="513858" y="1648419"/>
            <a:ext cx="4938036" cy="4770537"/>
          </a:xfrm>
          <a:prstGeom prst="rect">
            <a:avLst/>
          </a:prstGeom>
          <a:noFill/>
        </p:spPr>
        <p:txBody>
          <a:bodyPr wrap="square" rtlCol="0">
            <a:spAutoFit/>
          </a:bodyPr>
          <a:lstStyle/>
          <a:p>
            <a:pPr marL="285750" indent="-285750">
              <a:buFont typeface="Arial" panose="020B0604020202020204" pitchFamily="34" charset="0"/>
              <a:buChar char="•"/>
            </a:pPr>
            <a:r>
              <a:rPr lang="en-US" sz="2800" b="1" dirty="0"/>
              <a:t>User Interface</a:t>
            </a:r>
          </a:p>
          <a:p>
            <a:pPr marL="285750" indent="-285750">
              <a:buFont typeface="Arial" panose="020B0604020202020204" pitchFamily="34" charset="0"/>
              <a:buChar char="•"/>
            </a:pPr>
            <a:r>
              <a:rPr lang="en-US" sz="2800" b="1" dirty="0"/>
              <a:t>Meta store</a:t>
            </a:r>
          </a:p>
          <a:p>
            <a:pPr marL="742950" lvl="1" indent="-285750">
              <a:buFont typeface="Courier New" panose="02070309020205020404" pitchFamily="49" charset="0"/>
              <a:buChar char="o"/>
            </a:pPr>
            <a:r>
              <a:rPr lang="en-GB" sz="2000" dirty="0"/>
              <a:t>store the schema or Metadata of tables, databases, columns in a table </a:t>
            </a:r>
            <a:endParaRPr lang="en-US" sz="2800" b="1" dirty="0"/>
          </a:p>
          <a:p>
            <a:pPr marL="285750" indent="-285750">
              <a:buFont typeface="Arial" panose="020B0604020202020204" pitchFamily="34" charset="0"/>
              <a:buChar char="•"/>
            </a:pPr>
            <a:r>
              <a:rPr lang="en-GB" sz="2800" b="1" dirty="0"/>
              <a:t>HiveQL Process Engine </a:t>
            </a:r>
          </a:p>
          <a:p>
            <a:pPr marL="742950" lvl="1" indent="-285750">
              <a:buFont typeface="Courier New" panose="02070309020205020404" pitchFamily="49" charset="0"/>
              <a:buChar char="o"/>
            </a:pPr>
            <a:r>
              <a:rPr lang="en-GB" sz="2000" dirty="0"/>
              <a:t>A query for MapReduce job </a:t>
            </a:r>
          </a:p>
          <a:p>
            <a:pPr marL="285750" indent="-285750">
              <a:buFont typeface="Arial" panose="020B0604020202020204" pitchFamily="34" charset="0"/>
              <a:buChar char="•"/>
            </a:pPr>
            <a:r>
              <a:rPr lang="en-GB" sz="2800" b="1" dirty="0"/>
              <a:t>Execution Engine </a:t>
            </a:r>
          </a:p>
          <a:p>
            <a:pPr marL="742950" lvl="1" indent="-285750">
              <a:buFont typeface="Courier New" panose="02070309020205020404" pitchFamily="49" charset="0"/>
              <a:buChar char="o"/>
            </a:pPr>
            <a:r>
              <a:rPr lang="en-GB" sz="2000" dirty="0"/>
              <a:t>Process the query and generates results </a:t>
            </a:r>
            <a:endParaRPr lang="en-GB" sz="2800" b="1" dirty="0"/>
          </a:p>
          <a:p>
            <a:pPr marL="285750" indent="-285750">
              <a:buFont typeface="Arial" panose="020B0604020202020204" pitchFamily="34" charset="0"/>
              <a:buChar char="•"/>
            </a:pPr>
            <a:r>
              <a:rPr lang="en-GB" sz="2800" b="1" dirty="0"/>
              <a:t>HDFS or HBASE </a:t>
            </a:r>
          </a:p>
          <a:p>
            <a:pPr marL="742950" lvl="1" indent="-285750">
              <a:buFont typeface="Courier New" panose="02070309020205020404" pitchFamily="49" charset="0"/>
              <a:buChar char="o"/>
            </a:pPr>
            <a:r>
              <a:rPr lang="en-GB" sz="2000" dirty="0"/>
              <a:t>Store data into file system </a:t>
            </a:r>
          </a:p>
          <a:p>
            <a:pPr marL="285750" indent="-285750">
              <a:buFont typeface="Arial" panose="020B0604020202020204" pitchFamily="34" charset="0"/>
              <a:buChar char="•"/>
            </a:pPr>
            <a:endParaRPr lang="en-US" sz="2800" b="1" dirty="0"/>
          </a:p>
          <a:p>
            <a:endParaRPr lang="en-US" dirty="0"/>
          </a:p>
        </p:txBody>
      </p:sp>
    </p:spTree>
    <p:extLst>
      <p:ext uri="{BB962C8B-B14F-4D97-AF65-F5344CB8AC3E}">
        <p14:creationId xmlns:p14="http://schemas.microsoft.com/office/powerpoint/2010/main" val="10113381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79623-CBA6-914E-9C3E-38685CF64370}"/>
              </a:ext>
            </a:extLst>
          </p:cNvPr>
          <p:cNvSpPr>
            <a:spLocks noGrp="1"/>
          </p:cNvSpPr>
          <p:nvPr>
            <p:ph type="title"/>
          </p:nvPr>
        </p:nvSpPr>
        <p:spPr>
          <a:xfrm>
            <a:off x="199844" y="-201224"/>
            <a:ext cx="10515600" cy="1325563"/>
          </a:xfrm>
        </p:spPr>
        <p:txBody>
          <a:bodyPr/>
          <a:lstStyle/>
          <a:p>
            <a:r>
              <a:rPr lang="en-GB" b="1" dirty="0"/>
              <a:t>              Workflow between Hive and Hadoop </a:t>
            </a:r>
            <a:endParaRPr lang="en-US" b="1" dirty="0"/>
          </a:p>
        </p:txBody>
      </p:sp>
      <p:pic>
        <p:nvPicPr>
          <p:cNvPr id="6" name="Content Placeholder 5" descr="Diagram&#10;&#10;Description automatically generated">
            <a:extLst>
              <a:ext uri="{FF2B5EF4-FFF2-40B4-BE49-F238E27FC236}">
                <a16:creationId xmlns:a16="http://schemas.microsoft.com/office/drawing/2014/main" id="{0DD46A34-8989-7848-8A08-20E091E21FD1}"/>
              </a:ext>
            </a:extLst>
          </p:cNvPr>
          <p:cNvPicPr>
            <a:picLocks noGrp="1" noChangeAspect="1"/>
          </p:cNvPicPr>
          <p:nvPr>
            <p:ph idx="1"/>
          </p:nvPr>
        </p:nvPicPr>
        <p:blipFill>
          <a:blip r:embed="rId3"/>
          <a:stretch>
            <a:fillRect/>
          </a:stretch>
        </p:blipFill>
        <p:spPr>
          <a:xfrm>
            <a:off x="6556074" y="1777086"/>
            <a:ext cx="5719673" cy="3926517"/>
          </a:xfrm>
        </p:spPr>
      </p:pic>
      <p:graphicFrame>
        <p:nvGraphicFramePr>
          <p:cNvPr id="7" name="Table 7">
            <a:extLst>
              <a:ext uri="{FF2B5EF4-FFF2-40B4-BE49-F238E27FC236}">
                <a16:creationId xmlns:a16="http://schemas.microsoft.com/office/drawing/2014/main" id="{84FD0F88-E236-9746-989A-15841F161EF3}"/>
              </a:ext>
            </a:extLst>
          </p:cNvPr>
          <p:cNvGraphicFramePr>
            <a:graphicFrameLocks noGrp="1"/>
          </p:cNvGraphicFramePr>
          <p:nvPr>
            <p:extLst>
              <p:ext uri="{D42A27DB-BD31-4B8C-83A1-F6EECF244321}">
                <p14:modId xmlns:p14="http://schemas.microsoft.com/office/powerpoint/2010/main" val="3717443002"/>
              </p:ext>
            </p:extLst>
          </p:nvPr>
        </p:nvGraphicFramePr>
        <p:xfrm>
          <a:off x="199844" y="864058"/>
          <a:ext cx="6494254" cy="5967928"/>
        </p:xfrm>
        <a:graphic>
          <a:graphicData uri="http://schemas.openxmlformats.org/drawingml/2006/table">
            <a:tbl>
              <a:tblPr firstRow="1" bandRow="1">
                <a:tableStyleId>{00A15C55-8517-42AA-B614-E9B94910E393}</a:tableStyleId>
              </a:tblPr>
              <a:tblGrid>
                <a:gridCol w="1279704">
                  <a:extLst>
                    <a:ext uri="{9D8B030D-6E8A-4147-A177-3AD203B41FA5}">
                      <a16:colId xmlns:a16="http://schemas.microsoft.com/office/drawing/2014/main" val="3917711481"/>
                    </a:ext>
                  </a:extLst>
                </a:gridCol>
                <a:gridCol w="5214550">
                  <a:extLst>
                    <a:ext uri="{9D8B030D-6E8A-4147-A177-3AD203B41FA5}">
                      <a16:colId xmlns:a16="http://schemas.microsoft.com/office/drawing/2014/main" val="2997382911"/>
                    </a:ext>
                  </a:extLst>
                </a:gridCol>
              </a:tblGrid>
              <a:tr h="687979">
                <a:tc>
                  <a:txBody>
                    <a:bodyPr/>
                    <a:lstStyle/>
                    <a:p>
                      <a:r>
                        <a:rPr lang="en-US" dirty="0"/>
                        <a:t>Step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kern="1200" dirty="0">
                          <a:solidFill>
                            <a:schemeClr val="lt1"/>
                          </a:solidFill>
                          <a:effectLst/>
                          <a:latin typeface="+mn-lt"/>
                          <a:ea typeface="+mn-ea"/>
                          <a:cs typeface="+mn-cs"/>
                        </a:rPr>
                        <a:t>Operation </a:t>
                      </a:r>
                      <a:endParaRPr lang="en-GB" dirty="0">
                        <a:effectLst/>
                      </a:endParaRPr>
                    </a:p>
                  </a:txBody>
                  <a:tcPr/>
                </a:tc>
                <a:extLst>
                  <a:ext uri="{0D108BD9-81ED-4DB2-BD59-A6C34878D82A}">
                    <a16:rowId xmlns:a16="http://schemas.microsoft.com/office/drawing/2014/main" val="537926584"/>
                  </a:ext>
                </a:extLst>
              </a:tr>
              <a:tr h="515541">
                <a:tc>
                  <a:txBody>
                    <a:bodyPr/>
                    <a:lstStyle/>
                    <a:p>
                      <a:r>
                        <a:rPr lang="en-US" b="1" dirty="0"/>
                        <a:t>step1</a:t>
                      </a:r>
                    </a:p>
                  </a:txBody>
                  <a:tcPr/>
                </a:tc>
                <a:tc>
                  <a:txBody>
                    <a:bodyPr/>
                    <a:lstStyle/>
                    <a:p>
                      <a:r>
                        <a:rPr lang="en-GB" sz="1800" kern="1200" dirty="0">
                          <a:solidFill>
                            <a:schemeClr val="dk1"/>
                          </a:solidFill>
                          <a:effectLst/>
                          <a:latin typeface="+mn-lt"/>
                          <a:ea typeface="+mn-ea"/>
                          <a:cs typeface="+mn-cs"/>
                        </a:rPr>
                        <a:t>Send a query to Driver </a:t>
                      </a:r>
                      <a:endParaRPr lang="en-GB" dirty="0">
                        <a:effectLst/>
                      </a:endParaRPr>
                    </a:p>
                  </a:txBody>
                  <a:tcPr/>
                </a:tc>
                <a:extLst>
                  <a:ext uri="{0D108BD9-81ED-4DB2-BD59-A6C34878D82A}">
                    <a16:rowId xmlns:a16="http://schemas.microsoft.com/office/drawing/2014/main" val="2066689292"/>
                  </a:ext>
                </a:extLst>
              </a:tr>
              <a:tr h="515541">
                <a:tc>
                  <a:txBody>
                    <a:bodyPr/>
                    <a:lstStyle/>
                    <a:p>
                      <a:r>
                        <a:rPr lang="en-US" b="1" dirty="0"/>
                        <a:t>step2</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Compile the query</a:t>
                      </a:r>
                      <a:endParaRPr lang="en-GB" dirty="0">
                        <a:effectLst/>
                      </a:endParaRPr>
                    </a:p>
                  </a:txBody>
                  <a:tcPr/>
                </a:tc>
                <a:extLst>
                  <a:ext uri="{0D108BD9-81ED-4DB2-BD59-A6C34878D82A}">
                    <a16:rowId xmlns:a16="http://schemas.microsoft.com/office/drawing/2014/main" val="1025109687"/>
                  </a:ext>
                </a:extLst>
              </a:tr>
              <a:tr h="515541">
                <a:tc>
                  <a:txBody>
                    <a:bodyPr/>
                    <a:lstStyle/>
                    <a:p>
                      <a:r>
                        <a:rPr lang="en-US" b="1" dirty="0"/>
                        <a:t>step3</a:t>
                      </a:r>
                      <a:endParaRPr lang="en-US" dirty="0"/>
                    </a:p>
                  </a:txBody>
                  <a:tcPr/>
                </a:tc>
                <a:tc>
                  <a:txBody>
                    <a:bodyPr/>
                    <a:lstStyle/>
                    <a:p>
                      <a:r>
                        <a:rPr lang="en-GB" sz="1800" kern="1200" dirty="0">
                          <a:solidFill>
                            <a:schemeClr val="dk1"/>
                          </a:solidFill>
                          <a:effectLst/>
                          <a:latin typeface="+mn-lt"/>
                          <a:ea typeface="+mn-ea"/>
                          <a:cs typeface="+mn-cs"/>
                        </a:rPr>
                        <a:t>The compiler sends metadata request to </a:t>
                      </a:r>
                      <a:r>
                        <a:rPr lang="en-GB" sz="1800" kern="1200" dirty="0" err="1">
                          <a:solidFill>
                            <a:schemeClr val="dk1"/>
                          </a:solidFill>
                          <a:effectLst/>
                          <a:latin typeface="+mn-lt"/>
                          <a:ea typeface="+mn-ea"/>
                          <a:cs typeface="+mn-cs"/>
                        </a:rPr>
                        <a:t>Metastore</a:t>
                      </a:r>
                      <a:r>
                        <a:rPr lang="en-GB" sz="1800" kern="1200" dirty="0">
                          <a:solidFill>
                            <a:schemeClr val="dk1"/>
                          </a:solidFill>
                          <a:effectLst/>
                          <a:latin typeface="+mn-lt"/>
                          <a:ea typeface="+mn-ea"/>
                          <a:cs typeface="+mn-cs"/>
                        </a:rPr>
                        <a:t> </a:t>
                      </a:r>
                      <a:endParaRPr lang="en-GB" dirty="0">
                        <a:effectLst/>
                      </a:endParaRPr>
                    </a:p>
                  </a:txBody>
                  <a:tcPr/>
                </a:tc>
                <a:extLst>
                  <a:ext uri="{0D108BD9-81ED-4DB2-BD59-A6C34878D82A}">
                    <a16:rowId xmlns:a16="http://schemas.microsoft.com/office/drawing/2014/main" val="1225904018"/>
                  </a:ext>
                </a:extLst>
              </a:tr>
              <a:tr h="515541">
                <a:tc>
                  <a:txBody>
                    <a:bodyPr/>
                    <a:lstStyle/>
                    <a:p>
                      <a:r>
                        <a:rPr lang="en-US" b="1" dirty="0"/>
                        <a:t>step4</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err="1">
                          <a:solidFill>
                            <a:schemeClr val="dk1"/>
                          </a:solidFill>
                          <a:effectLst/>
                          <a:latin typeface="+mn-lt"/>
                          <a:ea typeface="+mn-ea"/>
                          <a:cs typeface="+mn-cs"/>
                        </a:rPr>
                        <a:t>Metastore</a:t>
                      </a:r>
                      <a:r>
                        <a:rPr lang="en-GB" sz="1800" kern="1200" dirty="0">
                          <a:solidFill>
                            <a:schemeClr val="dk1"/>
                          </a:solidFill>
                          <a:effectLst/>
                          <a:latin typeface="+mn-lt"/>
                          <a:ea typeface="+mn-ea"/>
                          <a:cs typeface="+mn-cs"/>
                        </a:rPr>
                        <a:t> sends metadata back</a:t>
                      </a:r>
                      <a:endParaRPr lang="en-GB" dirty="0">
                        <a:effectLst/>
                      </a:endParaRPr>
                    </a:p>
                  </a:txBody>
                  <a:tcPr/>
                </a:tc>
                <a:extLst>
                  <a:ext uri="{0D108BD9-81ED-4DB2-BD59-A6C34878D82A}">
                    <a16:rowId xmlns:a16="http://schemas.microsoft.com/office/drawing/2014/main" val="422741713"/>
                  </a:ext>
                </a:extLst>
              </a:tr>
              <a:tr h="515541">
                <a:tc>
                  <a:txBody>
                    <a:bodyPr/>
                    <a:lstStyle/>
                    <a:p>
                      <a:r>
                        <a:rPr lang="en-US" b="1" dirty="0"/>
                        <a:t>step5</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Resends the plan to the driver </a:t>
                      </a:r>
                      <a:endParaRPr lang="en-GB" dirty="0"/>
                    </a:p>
                  </a:txBody>
                  <a:tcPr/>
                </a:tc>
                <a:extLst>
                  <a:ext uri="{0D108BD9-81ED-4DB2-BD59-A6C34878D82A}">
                    <a16:rowId xmlns:a16="http://schemas.microsoft.com/office/drawing/2014/main" val="1500310100"/>
                  </a:ext>
                </a:extLst>
              </a:tr>
              <a:tr h="515541">
                <a:tc>
                  <a:txBody>
                    <a:bodyPr/>
                    <a:lstStyle/>
                    <a:p>
                      <a:r>
                        <a:rPr lang="en-US" b="1" dirty="0"/>
                        <a:t>step6</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The driver sends the execute plan to the execution engine. </a:t>
                      </a:r>
                      <a:endParaRPr lang="en-GB" dirty="0">
                        <a:effectLst/>
                      </a:endParaRPr>
                    </a:p>
                  </a:txBody>
                  <a:tcPr/>
                </a:tc>
                <a:extLst>
                  <a:ext uri="{0D108BD9-81ED-4DB2-BD59-A6C34878D82A}">
                    <a16:rowId xmlns:a16="http://schemas.microsoft.com/office/drawing/2014/main" val="1629875327"/>
                  </a:ext>
                </a:extLst>
              </a:tr>
              <a:tr h="515541">
                <a:tc>
                  <a:txBody>
                    <a:bodyPr/>
                    <a:lstStyle/>
                    <a:p>
                      <a:r>
                        <a:rPr lang="en-US" b="1" dirty="0"/>
                        <a:t>step7</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Execute Job </a:t>
                      </a:r>
                    </a:p>
                  </a:txBody>
                  <a:tcPr/>
                </a:tc>
                <a:extLst>
                  <a:ext uri="{0D108BD9-81ED-4DB2-BD59-A6C34878D82A}">
                    <a16:rowId xmlns:a16="http://schemas.microsoft.com/office/drawing/2014/main" val="2057850447"/>
                  </a:ext>
                </a:extLst>
              </a:tr>
              <a:tr h="5155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step8</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Receives the results from Data nodes </a:t>
                      </a:r>
                      <a:endParaRPr lang="en-GB" dirty="0">
                        <a:effectLst/>
                      </a:endParaRPr>
                    </a:p>
                  </a:txBody>
                  <a:tcPr/>
                </a:tc>
                <a:extLst>
                  <a:ext uri="{0D108BD9-81ED-4DB2-BD59-A6C34878D82A}">
                    <a16:rowId xmlns:a16="http://schemas.microsoft.com/office/drawing/2014/main" val="1412600551"/>
                  </a:ext>
                </a:extLst>
              </a:tr>
              <a:tr h="5155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step9</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Sends those resultant values to the driver </a:t>
                      </a:r>
                      <a:endParaRPr lang="en-GB" dirty="0">
                        <a:effectLst/>
                      </a:endParaRPr>
                    </a:p>
                  </a:txBody>
                  <a:tcPr/>
                </a:tc>
                <a:extLst>
                  <a:ext uri="{0D108BD9-81ED-4DB2-BD59-A6C34878D82A}">
                    <a16:rowId xmlns:a16="http://schemas.microsoft.com/office/drawing/2014/main" val="2436144666"/>
                  </a:ext>
                </a:extLst>
              </a:tr>
              <a:tr h="5155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step10</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200" dirty="0">
                          <a:solidFill>
                            <a:schemeClr val="dk1"/>
                          </a:solidFill>
                          <a:effectLst/>
                          <a:latin typeface="+mn-lt"/>
                          <a:ea typeface="+mn-ea"/>
                          <a:cs typeface="+mn-cs"/>
                        </a:rPr>
                        <a:t>The driver sends the results to Hive Interfaces. </a:t>
                      </a:r>
                      <a:endParaRPr lang="en-GB" dirty="0">
                        <a:effectLst/>
                      </a:endParaRPr>
                    </a:p>
                  </a:txBody>
                  <a:tcPr/>
                </a:tc>
                <a:extLst>
                  <a:ext uri="{0D108BD9-81ED-4DB2-BD59-A6C34878D82A}">
                    <a16:rowId xmlns:a16="http://schemas.microsoft.com/office/drawing/2014/main" val="215050776"/>
                  </a:ext>
                </a:extLst>
              </a:tr>
            </a:tbl>
          </a:graphicData>
        </a:graphic>
      </p:graphicFrame>
    </p:spTree>
    <p:extLst>
      <p:ext uri="{BB962C8B-B14F-4D97-AF65-F5344CB8AC3E}">
        <p14:creationId xmlns:p14="http://schemas.microsoft.com/office/powerpoint/2010/main" val="33693987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3631" y="809898"/>
            <a:ext cx="9942716" cy="1554480"/>
          </a:xfrm>
        </p:spPr>
        <p:txBody>
          <a:bodyPr anchor="ctr">
            <a:normAutofit/>
          </a:bodyPr>
          <a:lstStyle/>
          <a:p>
            <a:r>
              <a:rPr lang="en-GB" sz="4800" dirty="0"/>
              <a:t>Hive VS RDBMS (I)</a:t>
            </a:r>
          </a:p>
        </p:txBody>
      </p:sp>
      <p:sp>
        <p:nvSpPr>
          <p:cNvPr id="3" name="Content Placeholder 2"/>
          <p:cNvSpPr>
            <a:spLocks noGrp="1"/>
          </p:cNvSpPr>
          <p:nvPr>
            <p:ph idx="1"/>
          </p:nvPr>
        </p:nvSpPr>
        <p:spPr>
          <a:xfrm>
            <a:off x="1045028" y="3017522"/>
            <a:ext cx="9941319" cy="3124658"/>
          </a:xfrm>
        </p:spPr>
        <p:txBody>
          <a:bodyPr anchor="ctr">
            <a:normAutofit/>
          </a:bodyPr>
          <a:lstStyle/>
          <a:p>
            <a:r>
              <a:rPr lang="en-GB" sz="1900" dirty="0"/>
              <a:t>Hive is better described as data warehouse built on top of Hadoop, not full database</a:t>
            </a:r>
          </a:p>
          <a:p>
            <a:r>
              <a:rPr lang="en-GB" sz="1900" dirty="0"/>
              <a:t>Hive is Write once, Read many times, but RDBMS is designed for Read and Write many times – RDBMS is mush more sophisticated (supports OLTP, OLAP)</a:t>
            </a:r>
          </a:p>
          <a:p>
            <a:r>
              <a:rPr lang="en-GB" sz="1900" dirty="0"/>
              <a:t>In RDBMS  updates, deletes, transactions and indexes  (</a:t>
            </a:r>
            <a:r>
              <a:rPr lang="en-GB" sz="1900" dirty="0" err="1"/>
              <a:t>eg</a:t>
            </a:r>
            <a:r>
              <a:rPr lang="en-GB" sz="1900" dirty="0"/>
              <a:t> B &amp; B+ Trees, etc) are possible. This is not fully supported in Hive as  it was built to operate over HDFS data using MapReduce, where typically “full table” scans  is how data is accessed and index use is limited</a:t>
            </a:r>
          </a:p>
          <a:p>
            <a:r>
              <a:rPr lang="en-GB" sz="1900" dirty="0"/>
              <a:t>In RDBMS, maximum data size will be in 10’s of Terabytes range  whereas Hive can 100’s Petabytes . Hive is very easily scalable at low cost but RDBMS not scalable &amp; costly scale up.</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85754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6"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3631" y="809898"/>
            <a:ext cx="9942716" cy="1554480"/>
          </a:xfrm>
        </p:spPr>
        <p:txBody>
          <a:bodyPr anchor="ctr">
            <a:normAutofit/>
          </a:bodyPr>
          <a:lstStyle/>
          <a:p>
            <a:r>
              <a:rPr lang="en-GB" sz="4800" dirty="0"/>
              <a:t>Hive vs RDBMS (II)</a:t>
            </a:r>
          </a:p>
        </p:txBody>
      </p:sp>
      <p:sp>
        <p:nvSpPr>
          <p:cNvPr id="3" name="Content Placeholder 2"/>
          <p:cNvSpPr>
            <a:spLocks noGrp="1"/>
          </p:cNvSpPr>
          <p:nvPr>
            <p:ph idx="1"/>
          </p:nvPr>
        </p:nvSpPr>
        <p:spPr>
          <a:xfrm>
            <a:off x="1045028" y="3017522"/>
            <a:ext cx="9941319" cy="3124658"/>
          </a:xfrm>
        </p:spPr>
        <p:txBody>
          <a:bodyPr anchor="ctr">
            <a:normAutofit/>
          </a:bodyPr>
          <a:lstStyle/>
          <a:p>
            <a:r>
              <a:rPr lang="en-GB" sz="1900" dirty="0"/>
              <a:t>Hive does not truly support OLTP (Online Transaction Processing) but closer to OLAP (Online Analytical Processing) but there is significant latency between posing a query and receiving a reply</a:t>
            </a:r>
          </a:p>
          <a:p>
            <a:pPr lvl="1"/>
            <a:r>
              <a:rPr lang="en-GB" sz="1900" dirty="0"/>
              <a:t>Why is it slow?</a:t>
            </a:r>
          </a:p>
          <a:p>
            <a:r>
              <a:rPr lang="en-GB" sz="1900" dirty="0"/>
              <a:t>RDBMS is better suited for dynamic data analysis and where fast responses are required. Hive is suited for data warehouse applications where relatively static data is analysed, fast response times are not required, and data not changing rapidly</a:t>
            </a:r>
          </a:p>
          <a:p>
            <a:endParaRPr lang="en-GB" sz="19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57167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3631" y="809898"/>
            <a:ext cx="9942716" cy="1554480"/>
          </a:xfrm>
        </p:spPr>
        <p:txBody>
          <a:bodyPr anchor="ctr">
            <a:normAutofit/>
          </a:bodyPr>
          <a:lstStyle/>
          <a:p>
            <a:r>
              <a:rPr lang="en-GB" sz="4800"/>
              <a:t>Schema On Read vs Schema On Write</a:t>
            </a:r>
          </a:p>
        </p:txBody>
      </p:sp>
      <p:sp>
        <p:nvSpPr>
          <p:cNvPr id="3" name="Content Placeholder 2"/>
          <p:cNvSpPr>
            <a:spLocks noGrp="1"/>
          </p:cNvSpPr>
          <p:nvPr>
            <p:ph idx="1"/>
          </p:nvPr>
        </p:nvSpPr>
        <p:spPr>
          <a:xfrm>
            <a:off x="1045028" y="3017522"/>
            <a:ext cx="9941319" cy="3124658"/>
          </a:xfrm>
        </p:spPr>
        <p:txBody>
          <a:bodyPr anchor="ctr">
            <a:normAutofit/>
          </a:bodyPr>
          <a:lstStyle/>
          <a:p>
            <a:r>
              <a:rPr lang="en-GB" sz="1900"/>
              <a:t>In a traditional RDBMS a table schema is enforced at load time</a:t>
            </a:r>
          </a:p>
          <a:p>
            <a:pPr lvl="1"/>
            <a:r>
              <a:rPr lang="en-GB" sz="1900"/>
              <a:t>If the data being loaded does not conform to the schema it is rejected</a:t>
            </a:r>
          </a:p>
          <a:p>
            <a:pPr lvl="1"/>
            <a:r>
              <a:rPr lang="en-GB" sz="1900"/>
              <a:t>Makes for faster queries as a result of possible optimisations</a:t>
            </a:r>
          </a:p>
          <a:p>
            <a:pPr lvl="1"/>
            <a:r>
              <a:rPr lang="en-GB" sz="1900"/>
              <a:t>‘Schema on write’</a:t>
            </a:r>
          </a:p>
          <a:p>
            <a:pPr lvl="1"/>
            <a:endParaRPr lang="en-GB" sz="1900"/>
          </a:p>
          <a:p>
            <a:r>
              <a:rPr lang="en-GB" sz="1900"/>
              <a:t>Hadoop and Hive </a:t>
            </a:r>
          </a:p>
          <a:p>
            <a:pPr lvl="1"/>
            <a:r>
              <a:rPr lang="en-GB" sz="1900"/>
              <a:t>Dump your data on the HDFS</a:t>
            </a:r>
          </a:p>
          <a:p>
            <a:pPr lvl="1"/>
            <a:r>
              <a:rPr lang="en-GB" sz="1900"/>
              <a:t>Create your Hive table “over” your data</a:t>
            </a:r>
          </a:p>
          <a:p>
            <a:pPr lvl="1"/>
            <a:r>
              <a:rPr lang="en-GB" sz="1900"/>
              <a:t>‘Schema on read’</a:t>
            </a:r>
          </a:p>
          <a:p>
            <a:pPr lvl="1"/>
            <a:endParaRPr lang="en-GB" sz="190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58240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3631" y="809898"/>
            <a:ext cx="9942716" cy="1554480"/>
          </a:xfrm>
        </p:spPr>
        <p:txBody>
          <a:bodyPr anchor="ctr">
            <a:normAutofit/>
          </a:bodyPr>
          <a:lstStyle/>
          <a:p>
            <a:r>
              <a:rPr lang="en-US" sz="4800"/>
              <a:t>HiveQL Overview</a:t>
            </a:r>
          </a:p>
        </p:txBody>
      </p:sp>
      <p:sp>
        <p:nvSpPr>
          <p:cNvPr id="3" name="Content Placeholder 2"/>
          <p:cNvSpPr>
            <a:spLocks noGrp="1"/>
          </p:cNvSpPr>
          <p:nvPr>
            <p:ph idx="1"/>
          </p:nvPr>
        </p:nvSpPr>
        <p:spPr>
          <a:xfrm>
            <a:off x="1045028" y="3017522"/>
            <a:ext cx="9941319" cy="3124658"/>
          </a:xfrm>
        </p:spPr>
        <p:txBody>
          <a:bodyPr anchor="ctr">
            <a:normAutofit/>
          </a:bodyPr>
          <a:lstStyle/>
          <a:p>
            <a:pPr marL="0" indent="0">
              <a:buNone/>
            </a:pPr>
            <a:r>
              <a:rPr lang="en-US" sz="2400" dirty="0"/>
              <a:t>Working with Hive QL typically involves:</a:t>
            </a:r>
          </a:p>
          <a:p>
            <a:pPr marL="0" indent="0">
              <a:buNone/>
            </a:pPr>
            <a:endParaRPr lang="en-US" sz="2400" dirty="0"/>
          </a:p>
          <a:p>
            <a:pPr lvl="1"/>
            <a:r>
              <a:rPr lang="en-US" dirty="0"/>
              <a:t>Creating a Hive table to hold a dataset to be queried</a:t>
            </a:r>
          </a:p>
          <a:p>
            <a:pPr lvl="1"/>
            <a:r>
              <a:rPr lang="en-US" dirty="0"/>
              <a:t>Populating table with a large dataset</a:t>
            </a:r>
          </a:p>
          <a:p>
            <a:pPr lvl="1"/>
            <a:r>
              <a:rPr lang="en-US" dirty="0"/>
              <a:t>Running HiveQL query against a table</a:t>
            </a:r>
          </a:p>
          <a:p>
            <a:pPr marL="457200" lvl="1" indent="0">
              <a:buNone/>
            </a:pPr>
            <a:endParaRPr lang="en-US"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022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16632"/>
            <a:ext cx="8229600" cy="706090"/>
          </a:xfrm>
        </p:spPr>
        <p:txBody>
          <a:bodyPr>
            <a:normAutofit/>
          </a:bodyPr>
          <a:lstStyle/>
          <a:p>
            <a:r>
              <a:rPr lang="en-US" dirty="0"/>
              <a:t>Creating a Table</a:t>
            </a:r>
          </a:p>
        </p:txBody>
      </p:sp>
      <p:sp>
        <p:nvSpPr>
          <p:cNvPr id="3" name="Content Placeholder 2"/>
          <p:cNvSpPr>
            <a:spLocks noGrp="1"/>
          </p:cNvSpPr>
          <p:nvPr>
            <p:ph idx="1"/>
          </p:nvPr>
        </p:nvSpPr>
        <p:spPr>
          <a:xfrm>
            <a:off x="1981200" y="836712"/>
            <a:ext cx="8229600" cy="2376264"/>
          </a:xfrm>
        </p:spPr>
        <p:txBody>
          <a:bodyPr/>
          <a:lstStyle/>
          <a:p>
            <a:r>
              <a:rPr lang="en-US" sz="2400" dirty="0"/>
              <a:t>CREATE TABLE statement includes:</a:t>
            </a:r>
          </a:p>
          <a:p>
            <a:pPr lvl="1"/>
            <a:r>
              <a:rPr lang="en-US" sz="2200" dirty="0"/>
              <a:t>Table name</a:t>
            </a:r>
          </a:p>
          <a:p>
            <a:pPr lvl="1"/>
            <a:r>
              <a:rPr lang="en-US" sz="2200" dirty="0"/>
              <a:t>Column names and types</a:t>
            </a:r>
          </a:p>
          <a:p>
            <a:pPr lvl="1"/>
            <a:r>
              <a:rPr lang="en-US" sz="2200" dirty="0"/>
              <a:t>Input data format (e.g. comma separated)</a:t>
            </a:r>
          </a:p>
          <a:p>
            <a:pPr lvl="1"/>
            <a:r>
              <a:rPr lang="en-US" sz="2200" dirty="0"/>
              <a:t>Input file structure (e.g. each record on a new line)</a:t>
            </a:r>
          </a:p>
        </p:txBody>
      </p:sp>
      <p:sp>
        <p:nvSpPr>
          <p:cNvPr id="4" name="TextBox 3"/>
          <p:cNvSpPr txBox="1"/>
          <p:nvPr/>
        </p:nvSpPr>
        <p:spPr>
          <a:xfrm>
            <a:off x="1775520" y="2996952"/>
            <a:ext cx="8640960" cy="1477328"/>
          </a:xfrm>
          <a:prstGeom prst="rect">
            <a:avLst/>
          </a:prstGeom>
          <a:noFill/>
          <a:ln>
            <a:solidFill>
              <a:schemeClr val="tx1"/>
            </a:solidFill>
          </a:ln>
        </p:spPr>
        <p:txBody>
          <a:bodyPr wrap="square" rtlCol="0">
            <a:spAutoFit/>
          </a:bodyPr>
          <a:lstStyle/>
          <a:p>
            <a:r>
              <a:rPr lang="en-US" dirty="0">
                <a:latin typeface="Consolas"/>
                <a:cs typeface="Consolas"/>
              </a:rPr>
              <a:t>hive&gt; CREATE TABLE books (ISBN STRING, title STRING, author STRING, &gt; year INT, publisher STRING, price DOUBLE)</a:t>
            </a:r>
          </a:p>
          <a:p>
            <a:r>
              <a:rPr lang="en-US" dirty="0">
                <a:latin typeface="Consolas"/>
                <a:cs typeface="Consolas"/>
              </a:rPr>
              <a:t>&gt; ROW FORMAT DELIMITED</a:t>
            </a:r>
          </a:p>
          <a:p>
            <a:r>
              <a:rPr lang="en-US" dirty="0">
                <a:latin typeface="Consolas"/>
                <a:cs typeface="Consolas"/>
              </a:rPr>
              <a:t>&gt; FIELDS TERMINATED BY ‘,’</a:t>
            </a:r>
          </a:p>
          <a:p>
            <a:r>
              <a:rPr lang="en-US" dirty="0">
                <a:latin typeface="Consolas"/>
                <a:cs typeface="Consolas"/>
              </a:rPr>
              <a:t>&gt; STORED AS TEXTFILE;</a:t>
            </a:r>
          </a:p>
        </p:txBody>
      </p:sp>
      <p:sp>
        <p:nvSpPr>
          <p:cNvPr id="5" name="Rectangular Callout 4"/>
          <p:cNvSpPr/>
          <p:nvPr/>
        </p:nvSpPr>
        <p:spPr>
          <a:xfrm>
            <a:off x="7752184" y="4725144"/>
            <a:ext cx="2376264" cy="504056"/>
          </a:xfrm>
          <a:prstGeom prst="wedgeRectCallout">
            <a:avLst>
              <a:gd name="adj1" fmla="val -179461"/>
              <a:gd name="adj2" fmla="val -132767"/>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Semicolon terminates statement</a:t>
            </a:r>
          </a:p>
        </p:txBody>
      </p:sp>
      <p:sp>
        <p:nvSpPr>
          <p:cNvPr id="7" name="Content Placeholder 2"/>
          <p:cNvSpPr txBox="1">
            <a:spLocks/>
          </p:cNvSpPr>
          <p:nvPr/>
        </p:nvSpPr>
        <p:spPr>
          <a:xfrm>
            <a:off x="2042864" y="5382568"/>
            <a:ext cx="8229600" cy="63872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Tables currently available in  Hive can be displayed by running</a:t>
            </a:r>
          </a:p>
          <a:p>
            <a:pPr lvl="1"/>
            <a:endParaRPr lang="en-US" dirty="0"/>
          </a:p>
          <a:p>
            <a:pPr marL="457200" lvl="1" indent="0">
              <a:buNone/>
            </a:pPr>
            <a:endParaRPr lang="en-US" dirty="0"/>
          </a:p>
        </p:txBody>
      </p:sp>
      <p:sp>
        <p:nvSpPr>
          <p:cNvPr id="9" name="TextBox 8"/>
          <p:cNvSpPr txBox="1"/>
          <p:nvPr/>
        </p:nvSpPr>
        <p:spPr>
          <a:xfrm>
            <a:off x="2495600" y="6011996"/>
            <a:ext cx="2808312" cy="369332"/>
          </a:xfrm>
          <a:prstGeom prst="rect">
            <a:avLst/>
          </a:prstGeom>
          <a:noFill/>
          <a:ln>
            <a:solidFill>
              <a:schemeClr val="tx1"/>
            </a:solidFill>
          </a:ln>
        </p:spPr>
        <p:txBody>
          <a:bodyPr wrap="square" rtlCol="0">
            <a:spAutoFit/>
          </a:bodyPr>
          <a:lstStyle/>
          <a:p>
            <a:r>
              <a:rPr lang="en-US" dirty="0">
                <a:latin typeface="Consolas"/>
                <a:cs typeface="Consolas"/>
              </a:rPr>
              <a:t>hive&gt; SHOW TABLES;</a:t>
            </a:r>
          </a:p>
        </p:txBody>
      </p:sp>
    </p:spTree>
    <p:extLst>
      <p:ext uri="{BB962C8B-B14F-4D97-AF65-F5344CB8AC3E}">
        <p14:creationId xmlns:p14="http://schemas.microsoft.com/office/powerpoint/2010/main" val="17407165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2B28CD-ED35-4247-94DF-1937792E5BD2}"/>
              </a:ext>
            </a:extLst>
          </p:cNvPr>
          <p:cNvSpPr>
            <a:spLocks noGrp="1"/>
          </p:cNvSpPr>
          <p:nvPr>
            <p:ph type="title"/>
          </p:nvPr>
        </p:nvSpPr>
        <p:spPr>
          <a:xfrm>
            <a:off x="1043631" y="809898"/>
            <a:ext cx="9942716" cy="1554480"/>
          </a:xfrm>
        </p:spPr>
        <p:txBody>
          <a:bodyPr anchor="ctr">
            <a:normAutofit fontScale="90000"/>
          </a:bodyPr>
          <a:lstStyle/>
          <a:p>
            <a:r>
              <a:rPr lang="en-US" sz="3700" b="1"/>
              <a:t>Hive vs. HBase - Difference between Hive and HBase</a:t>
            </a:r>
            <a:br>
              <a:rPr lang="en-US" sz="3700" b="1"/>
            </a:br>
            <a:endParaRPr lang="en-US" sz="3700"/>
          </a:p>
        </p:txBody>
      </p:sp>
      <p:sp>
        <p:nvSpPr>
          <p:cNvPr id="3" name="Content Placeholder 2">
            <a:extLst>
              <a:ext uri="{FF2B5EF4-FFF2-40B4-BE49-F238E27FC236}">
                <a16:creationId xmlns:a16="http://schemas.microsoft.com/office/drawing/2014/main" id="{A2E62804-D03B-CC42-BFDC-77B5C9420D26}"/>
              </a:ext>
            </a:extLst>
          </p:cNvPr>
          <p:cNvSpPr>
            <a:spLocks noGrp="1"/>
          </p:cNvSpPr>
          <p:nvPr>
            <p:ph idx="1"/>
          </p:nvPr>
        </p:nvSpPr>
        <p:spPr>
          <a:xfrm>
            <a:off x="1045028" y="3017522"/>
            <a:ext cx="9941319" cy="3124658"/>
          </a:xfrm>
        </p:spPr>
        <p:txBody>
          <a:bodyPr anchor="ctr">
            <a:normAutofit lnSpcReduction="10000"/>
          </a:bodyPr>
          <a:lstStyle/>
          <a:p>
            <a:r>
              <a:rPr lang="en-US" sz="2400" dirty="0"/>
              <a:t>Hive is query engine that whereas HBase is a data storage particularly for unstructured data.</a:t>
            </a:r>
          </a:p>
          <a:p>
            <a:r>
              <a:rPr lang="en-US" sz="2400" dirty="0"/>
              <a:t>Apache Hive is mainly used for batch processing i.e. OLAP but HBase is extensively used for transactional processing wherein the response time of the query is not highly interactive i.e. OLTP.</a:t>
            </a:r>
          </a:p>
          <a:p>
            <a:r>
              <a:rPr lang="en-US" sz="2400" dirty="0"/>
              <a:t>Unlike Hive, operations in HBase are run in real-time on the database instead of transforming into </a:t>
            </a:r>
            <a:r>
              <a:rPr lang="en-US" sz="2400" dirty="0" err="1"/>
              <a:t>mapreduce</a:t>
            </a:r>
            <a:r>
              <a:rPr lang="en-US" sz="2400" dirty="0"/>
              <a:t> jobs.</a:t>
            </a:r>
          </a:p>
          <a:p>
            <a:r>
              <a:rPr lang="en-US" sz="2400" dirty="0">
                <a:solidFill>
                  <a:schemeClr val="bg2">
                    <a:lumMod val="10000"/>
                  </a:schemeClr>
                </a:solidFill>
              </a:rPr>
              <a:t>HBase is suitable for real-time querying and Hive is is suitable for analytical queries.</a:t>
            </a:r>
          </a:p>
          <a:p>
            <a:endParaRPr lang="en-US" sz="2400" dirty="0"/>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C982704D-4FEB-534B-9936-82D58971EABE}"/>
              </a:ext>
            </a:extLst>
          </p:cNvPr>
          <p:cNvSpPr>
            <a:spLocks noGrp="1"/>
          </p:cNvSpPr>
          <p:nvPr>
            <p:ph type="sldNum" sz="quarter" idx="12"/>
          </p:nvPr>
        </p:nvSpPr>
        <p:spPr>
          <a:xfrm>
            <a:off x="8610600" y="6492240"/>
            <a:ext cx="2743200" cy="365125"/>
          </a:xfrm>
        </p:spPr>
        <p:txBody>
          <a:bodyPr>
            <a:normAutofit/>
          </a:bodyPr>
          <a:lstStyle/>
          <a:p>
            <a:pPr>
              <a:spcAft>
                <a:spcPts val="600"/>
              </a:spcAft>
            </a:pPr>
            <a:fld id="{90FBDECB-D24E-F247-93AB-4C7123018CAB}" type="slidenum">
              <a:rPr lang="en-US" smtClean="0"/>
              <a:pPr>
                <a:spcAft>
                  <a:spcPts val="600"/>
                </a:spcAft>
              </a:pPr>
              <a:t>37</a:t>
            </a:fld>
            <a:endParaRPr lang="en-US"/>
          </a:p>
        </p:txBody>
      </p:sp>
    </p:spTree>
    <p:extLst>
      <p:ext uri="{BB962C8B-B14F-4D97-AF65-F5344CB8AC3E}">
        <p14:creationId xmlns:p14="http://schemas.microsoft.com/office/powerpoint/2010/main" val="20663903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687B8-E36F-7542-AE78-6B535ED0704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030501D-FC3F-A146-91EB-BD04DC0C2528}"/>
              </a:ext>
            </a:extLst>
          </p:cNvPr>
          <p:cNvSpPr>
            <a:spLocks noGrp="1"/>
          </p:cNvSpPr>
          <p:nvPr>
            <p:ph idx="1"/>
          </p:nvPr>
        </p:nvSpPr>
        <p:spPr/>
        <p:txBody>
          <a:bodyPr/>
          <a:lstStyle/>
          <a:p>
            <a:endParaRPr lang="en-US" dirty="0"/>
          </a:p>
          <a:p>
            <a:pPr marL="0" indent="0">
              <a:buNone/>
            </a:pPr>
            <a:endParaRPr lang="en-US" dirty="0"/>
          </a:p>
          <a:p>
            <a:pPr marL="0" indent="0">
              <a:buNone/>
            </a:pPr>
            <a:endParaRPr lang="en-US" dirty="0"/>
          </a:p>
          <a:p>
            <a:pPr marL="0" indent="0">
              <a:buNone/>
            </a:pPr>
            <a:r>
              <a:rPr lang="en-US" dirty="0"/>
              <a:t>                                 Thanks!</a:t>
            </a:r>
          </a:p>
        </p:txBody>
      </p:sp>
      <p:sp>
        <p:nvSpPr>
          <p:cNvPr id="4" name="Slide Number Placeholder 3">
            <a:extLst>
              <a:ext uri="{FF2B5EF4-FFF2-40B4-BE49-F238E27FC236}">
                <a16:creationId xmlns:a16="http://schemas.microsoft.com/office/drawing/2014/main" id="{04AEC4AC-2AA2-D948-BCB3-99DB5E0D5722}"/>
              </a:ext>
            </a:extLst>
          </p:cNvPr>
          <p:cNvSpPr>
            <a:spLocks noGrp="1"/>
          </p:cNvSpPr>
          <p:nvPr>
            <p:ph type="sldNum" sz="quarter" idx="12"/>
          </p:nvPr>
        </p:nvSpPr>
        <p:spPr/>
        <p:txBody>
          <a:bodyPr/>
          <a:lstStyle/>
          <a:p>
            <a:fld id="{90FBDECB-D24E-F247-93AB-4C7123018CAB}" type="slidenum">
              <a:rPr lang="en-US" smtClean="0"/>
              <a:t>38</a:t>
            </a:fld>
            <a:endParaRPr lang="en-US"/>
          </a:p>
        </p:txBody>
      </p:sp>
    </p:spTree>
    <p:extLst>
      <p:ext uri="{BB962C8B-B14F-4D97-AF65-F5344CB8AC3E}">
        <p14:creationId xmlns:p14="http://schemas.microsoft.com/office/powerpoint/2010/main" val="4143855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44165-D7FF-4E4C-A1FD-022E6AE59B4B}"/>
              </a:ext>
            </a:extLst>
          </p:cNvPr>
          <p:cNvSpPr>
            <a:spLocks noGrp="1"/>
          </p:cNvSpPr>
          <p:nvPr>
            <p:ph type="title"/>
          </p:nvPr>
        </p:nvSpPr>
        <p:spPr/>
        <p:txBody>
          <a:bodyPr/>
          <a:lstStyle/>
          <a:p>
            <a:r>
              <a:rPr lang="en-US" b="1" dirty="0" err="1"/>
              <a:t>BigTable</a:t>
            </a:r>
            <a:r>
              <a:rPr lang="en-US" b="1" dirty="0"/>
              <a:t> Data Model</a:t>
            </a:r>
          </a:p>
        </p:txBody>
      </p:sp>
      <p:sp>
        <p:nvSpPr>
          <p:cNvPr id="3" name="Content Placeholder 2">
            <a:extLst>
              <a:ext uri="{FF2B5EF4-FFF2-40B4-BE49-F238E27FC236}">
                <a16:creationId xmlns:a16="http://schemas.microsoft.com/office/drawing/2014/main" id="{2798AEB8-4C95-7F42-A477-DE5796810627}"/>
              </a:ext>
            </a:extLst>
          </p:cNvPr>
          <p:cNvSpPr>
            <a:spLocks noGrp="1"/>
          </p:cNvSpPr>
          <p:nvPr>
            <p:ph idx="1"/>
          </p:nvPr>
        </p:nvSpPr>
        <p:spPr>
          <a:xfrm>
            <a:off x="3174045" y="5750008"/>
            <a:ext cx="5257800" cy="742867"/>
          </a:xfrm>
        </p:spPr>
        <p:txBody>
          <a:bodyPr/>
          <a:lstStyle/>
          <a:p>
            <a:pPr marL="0" indent="0">
              <a:buNone/>
            </a:pPr>
            <a:r>
              <a:rPr lang="en-US" dirty="0"/>
              <a:t>HBase’s Data Model is similar</a:t>
            </a:r>
          </a:p>
        </p:txBody>
      </p:sp>
      <p:pic>
        <p:nvPicPr>
          <p:cNvPr id="6" name="Picture 5" descr="Diagram&#10;&#10;Description automatically generated">
            <a:extLst>
              <a:ext uri="{FF2B5EF4-FFF2-40B4-BE49-F238E27FC236}">
                <a16:creationId xmlns:a16="http://schemas.microsoft.com/office/drawing/2014/main" id="{0201D819-D14A-FD47-8537-138F486922D8}"/>
              </a:ext>
            </a:extLst>
          </p:cNvPr>
          <p:cNvPicPr>
            <a:picLocks noChangeAspect="1"/>
          </p:cNvPicPr>
          <p:nvPr/>
        </p:nvPicPr>
        <p:blipFill>
          <a:blip r:embed="rId3"/>
          <a:stretch>
            <a:fillRect/>
          </a:stretch>
        </p:blipFill>
        <p:spPr>
          <a:xfrm>
            <a:off x="982388" y="1356343"/>
            <a:ext cx="9960429" cy="4145313"/>
          </a:xfrm>
          <a:prstGeom prst="rect">
            <a:avLst/>
          </a:prstGeom>
        </p:spPr>
      </p:pic>
      <p:sp>
        <p:nvSpPr>
          <p:cNvPr id="7" name="Slide Number Placeholder 6">
            <a:extLst>
              <a:ext uri="{FF2B5EF4-FFF2-40B4-BE49-F238E27FC236}">
                <a16:creationId xmlns:a16="http://schemas.microsoft.com/office/drawing/2014/main" id="{ADC3D320-0DD9-954A-B4A2-C49FB598D7E3}"/>
              </a:ext>
            </a:extLst>
          </p:cNvPr>
          <p:cNvSpPr>
            <a:spLocks noGrp="1"/>
          </p:cNvSpPr>
          <p:nvPr>
            <p:ph type="sldNum" sz="quarter" idx="12"/>
          </p:nvPr>
        </p:nvSpPr>
        <p:spPr/>
        <p:txBody>
          <a:bodyPr/>
          <a:lstStyle/>
          <a:p>
            <a:fld id="{90FBDECB-D24E-F247-93AB-4C7123018CAB}" type="slidenum">
              <a:rPr lang="en-US" smtClean="0"/>
              <a:t>4</a:t>
            </a:fld>
            <a:endParaRPr lang="en-US"/>
          </a:p>
        </p:txBody>
      </p:sp>
    </p:spTree>
    <p:extLst>
      <p:ext uri="{BB962C8B-B14F-4D97-AF65-F5344CB8AC3E}">
        <p14:creationId xmlns:p14="http://schemas.microsoft.com/office/powerpoint/2010/main" val="405106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966A1-8C6A-2F4A-9148-43A658DE4449}"/>
              </a:ext>
            </a:extLst>
          </p:cNvPr>
          <p:cNvSpPr>
            <a:spLocks noGrp="1"/>
          </p:cNvSpPr>
          <p:nvPr>
            <p:ph type="title"/>
          </p:nvPr>
        </p:nvSpPr>
        <p:spPr/>
        <p:txBody>
          <a:bodyPr/>
          <a:lstStyle/>
          <a:p>
            <a:r>
              <a:rPr lang="en-US" b="1" dirty="0"/>
              <a:t>Row-oriented vs column-oriented Databases</a:t>
            </a:r>
          </a:p>
        </p:txBody>
      </p:sp>
      <p:sp>
        <p:nvSpPr>
          <p:cNvPr id="3" name="Content Placeholder 2">
            <a:extLst>
              <a:ext uri="{FF2B5EF4-FFF2-40B4-BE49-F238E27FC236}">
                <a16:creationId xmlns:a16="http://schemas.microsoft.com/office/drawing/2014/main" id="{201B8638-2D7D-6F4A-B8E5-684879CCC4D2}"/>
              </a:ext>
            </a:extLst>
          </p:cNvPr>
          <p:cNvSpPr>
            <a:spLocks noGrp="1"/>
          </p:cNvSpPr>
          <p:nvPr>
            <p:ph idx="1"/>
          </p:nvPr>
        </p:nvSpPr>
        <p:spPr>
          <a:xfrm>
            <a:off x="469900" y="1847850"/>
            <a:ext cx="5969000" cy="4351338"/>
          </a:xfrm>
        </p:spPr>
        <p:txBody>
          <a:bodyPr>
            <a:normAutofit/>
          </a:bodyPr>
          <a:lstStyle/>
          <a:p>
            <a:pPr marL="0" indent="0">
              <a:buNone/>
            </a:pPr>
            <a:r>
              <a:rPr lang="en-US" b="1" dirty="0"/>
              <a:t>Column-oriented databases benefits</a:t>
            </a:r>
          </a:p>
          <a:p>
            <a:pPr lvl="1"/>
            <a:endParaRPr lang="en-US" sz="2000" dirty="0">
              <a:effectLst/>
            </a:endParaRPr>
          </a:p>
          <a:p>
            <a:pPr lvl="1"/>
            <a:r>
              <a:rPr lang="en-US" sz="2000" dirty="0">
                <a:effectLst/>
              </a:rPr>
              <a:t>High performance on aggregation queries (like COUNT, SUM, AVG, MIN, MAX)</a:t>
            </a:r>
          </a:p>
          <a:p>
            <a:pPr lvl="1"/>
            <a:r>
              <a:rPr lang="en-US" sz="2000" dirty="0">
                <a:effectLst/>
              </a:rPr>
              <a:t>Highly efficient data compression and/or partitioning</a:t>
            </a:r>
          </a:p>
          <a:p>
            <a:pPr lvl="1"/>
            <a:r>
              <a:rPr lang="en-US" sz="2000" dirty="0">
                <a:effectLst/>
              </a:rPr>
              <a:t>True scalability and fast data loading for Big Data</a:t>
            </a:r>
          </a:p>
          <a:p>
            <a:pPr lvl="1"/>
            <a:r>
              <a:rPr lang="en-US" sz="2000" dirty="0">
                <a:effectLst/>
              </a:rPr>
              <a:t>Accessible by many 3</a:t>
            </a:r>
            <a:r>
              <a:rPr lang="en-US" sz="2000" baseline="30000" dirty="0">
                <a:effectLst/>
              </a:rPr>
              <a:t>rd</a:t>
            </a:r>
            <a:r>
              <a:rPr lang="en-US" sz="2000" dirty="0">
                <a:effectLst/>
              </a:rPr>
              <a:t> party BI analytic tools</a:t>
            </a:r>
          </a:p>
          <a:p>
            <a:pPr lvl="1"/>
            <a:r>
              <a:rPr lang="en-US" sz="2000" dirty="0">
                <a:effectLst/>
              </a:rPr>
              <a:t>Fairly simple systems administration</a:t>
            </a:r>
          </a:p>
          <a:p>
            <a:endParaRPr lang="en-US" dirty="0"/>
          </a:p>
        </p:txBody>
      </p:sp>
      <p:sp>
        <p:nvSpPr>
          <p:cNvPr id="4" name="Slide Number Placeholder 3">
            <a:extLst>
              <a:ext uri="{FF2B5EF4-FFF2-40B4-BE49-F238E27FC236}">
                <a16:creationId xmlns:a16="http://schemas.microsoft.com/office/drawing/2014/main" id="{85FFAF41-F381-EF46-97FA-66AD79AA934C}"/>
              </a:ext>
            </a:extLst>
          </p:cNvPr>
          <p:cNvSpPr>
            <a:spLocks noGrp="1"/>
          </p:cNvSpPr>
          <p:nvPr>
            <p:ph type="sldNum" sz="quarter" idx="12"/>
          </p:nvPr>
        </p:nvSpPr>
        <p:spPr/>
        <p:txBody>
          <a:bodyPr/>
          <a:lstStyle/>
          <a:p>
            <a:fld id="{90FBDECB-D24E-F247-93AB-4C7123018CAB}" type="slidenum">
              <a:rPr lang="en-US" smtClean="0"/>
              <a:t>5</a:t>
            </a:fld>
            <a:endParaRPr lang="en-US"/>
          </a:p>
        </p:txBody>
      </p:sp>
      <p:pic>
        <p:nvPicPr>
          <p:cNvPr id="6" name="Picture 5" descr="Diagram&#10;&#10;Description automatically generated">
            <a:extLst>
              <a:ext uri="{FF2B5EF4-FFF2-40B4-BE49-F238E27FC236}">
                <a16:creationId xmlns:a16="http://schemas.microsoft.com/office/drawing/2014/main" id="{8F38FE1A-CBFC-B248-8FD7-AED5A1C1A8B2}"/>
              </a:ext>
            </a:extLst>
          </p:cNvPr>
          <p:cNvPicPr>
            <a:picLocks noChangeAspect="1"/>
          </p:cNvPicPr>
          <p:nvPr/>
        </p:nvPicPr>
        <p:blipFill>
          <a:blip r:embed="rId3"/>
          <a:stretch>
            <a:fillRect/>
          </a:stretch>
        </p:blipFill>
        <p:spPr>
          <a:xfrm>
            <a:off x="6438900" y="2369344"/>
            <a:ext cx="5467847" cy="3308350"/>
          </a:xfrm>
          <a:prstGeom prst="rect">
            <a:avLst/>
          </a:prstGeom>
        </p:spPr>
      </p:pic>
    </p:spTree>
    <p:extLst>
      <p:ext uri="{BB962C8B-B14F-4D97-AF65-F5344CB8AC3E}">
        <p14:creationId xmlns:p14="http://schemas.microsoft.com/office/powerpoint/2010/main" val="26038059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E476DA-2E5F-B640-9198-B34E20AC983D}"/>
              </a:ext>
            </a:extLst>
          </p:cNvPr>
          <p:cNvSpPr>
            <a:spLocks noGrp="1"/>
          </p:cNvSpPr>
          <p:nvPr>
            <p:ph type="title"/>
          </p:nvPr>
        </p:nvSpPr>
        <p:spPr>
          <a:xfrm>
            <a:off x="1043631" y="809898"/>
            <a:ext cx="9942716" cy="1554480"/>
          </a:xfrm>
        </p:spPr>
        <p:txBody>
          <a:bodyPr anchor="ctr">
            <a:normAutofit/>
          </a:bodyPr>
          <a:lstStyle/>
          <a:p>
            <a:r>
              <a:rPr lang="en-US" sz="4800" dirty="0"/>
              <a:t>Data Organization in HBase</a:t>
            </a:r>
          </a:p>
        </p:txBody>
      </p:sp>
      <p:sp>
        <p:nvSpPr>
          <p:cNvPr id="3" name="Content Placeholder 2">
            <a:extLst>
              <a:ext uri="{FF2B5EF4-FFF2-40B4-BE49-F238E27FC236}">
                <a16:creationId xmlns:a16="http://schemas.microsoft.com/office/drawing/2014/main" id="{C1EA1806-9A27-4F49-B3B4-7C2118D12B3B}"/>
              </a:ext>
            </a:extLst>
          </p:cNvPr>
          <p:cNvSpPr>
            <a:spLocks noGrp="1"/>
          </p:cNvSpPr>
          <p:nvPr>
            <p:ph idx="1"/>
          </p:nvPr>
        </p:nvSpPr>
        <p:spPr>
          <a:xfrm>
            <a:off x="1045029" y="3017522"/>
            <a:ext cx="5376092" cy="3124658"/>
          </a:xfrm>
        </p:spPr>
        <p:txBody>
          <a:bodyPr anchor="ctr">
            <a:normAutofit fontScale="92500" lnSpcReduction="20000"/>
          </a:bodyPr>
          <a:lstStyle/>
          <a:p>
            <a:r>
              <a:rPr lang="en-US" sz="2000" dirty="0"/>
              <a:t>All data is stored in Tables</a:t>
            </a:r>
          </a:p>
          <a:p>
            <a:r>
              <a:rPr lang="en-US" sz="2000" dirty="0"/>
              <a:t> Table rows have exactly one Key, and all rows in a table are physically ordered by key </a:t>
            </a:r>
          </a:p>
          <a:p>
            <a:r>
              <a:rPr lang="en-US" sz="2000" dirty="0"/>
              <a:t>Tables have a fixed number of Column Families</a:t>
            </a:r>
          </a:p>
          <a:p>
            <a:r>
              <a:rPr lang="en-US" sz="2000" dirty="0"/>
              <a:t>Each row can have many Columns in each column family </a:t>
            </a:r>
          </a:p>
          <a:p>
            <a:r>
              <a:rPr lang="en-US" sz="2000" dirty="0"/>
              <a:t>Each column has a set of values, each with a timestamp </a:t>
            </a:r>
          </a:p>
          <a:p>
            <a:r>
              <a:rPr lang="en-US" sz="2000" dirty="0"/>
              <a:t>Each &lt;</a:t>
            </a:r>
            <a:r>
              <a:rPr lang="en-US" sz="2000" dirty="0" err="1"/>
              <a:t>rowkey</a:t>
            </a:r>
            <a:r>
              <a:rPr lang="en-US" sz="2000" dirty="0"/>
              <a:t>, column family, column, timestamp&gt; combination represents coordinates for a Cell (Value)</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E1B7E37A-B8BF-1D4E-949A-4A412E3D39FF}"/>
              </a:ext>
            </a:extLst>
          </p:cNvPr>
          <p:cNvSpPr>
            <a:spLocks noGrp="1"/>
          </p:cNvSpPr>
          <p:nvPr>
            <p:ph type="sldNum" sz="quarter" idx="12"/>
          </p:nvPr>
        </p:nvSpPr>
        <p:spPr>
          <a:xfrm>
            <a:off x="8610600" y="6492240"/>
            <a:ext cx="2743200" cy="365125"/>
          </a:xfrm>
        </p:spPr>
        <p:txBody>
          <a:bodyPr>
            <a:normAutofit/>
          </a:bodyPr>
          <a:lstStyle/>
          <a:p>
            <a:pPr>
              <a:spcAft>
                <a:spcPts val="600"/>
              </a:spcAft>
            </a:pPr>
            <a:fld id="{90FBDECB-D24E-F247-93AB-4C7123018CAB}" type="slidenum">
              <a:rPr lang="en-US" smtClean="0"/>
              <a:pPr>
                <a:spcAft>
                  <a:spcPts val="600"/>
                </a:spcAft>
              </a:pPr>
              <a:t>6</a:t>
            </a:fld>
            <a:endParaRPr lang="en-US"/>
          </a:p>
        </p:txBody>
      </p:sp>
      <p:pic>
        <p:nvPicPr>
          <p:cNvPr id="15" name="Content Placeholder 9" descr="Timeline&#10;&#10;Description automatically generated">
            <a:extLst>
              <a:ext uri="{FF2B5EF4-FFF2-40B4-BE49-F238E27FC236}">
                <a16:creationId xmlns:a16="http://schemas.microsoft.com/office/drawing/2014/main" id="{6BF6ACE1-71BC-834C-922B-ADA7FC6ED7C4}"/>
              </a:ext>
            </a:extLst>
          </p:cNvPr>
          <p:cNvPicPr>
            <a:picLocks noChangeAspect="1"/>
          </p:cNvPicPr>
          <p:nvPr/>
        </p:nvPicPr>
        <p:blipFill>
          <a:blip r:embed="rId3"/>
          <a:stretch>
            <a:fillRect/>
          </a:stretch>
        </p:blipFill>
        <p:spPr>
          <a:xfrm>
            <a:off x="6421121" y="3644099"/>
            <a:ext cx="5638418" cy="1871503"/>
          </a:xfrm>
          <a:prstGeom prst="rect">
            <a:avLst/>
          </a:prstGeom>
        </p:spPr>
      </p:pic>
    </p:spTree>
    <p:extLst>
      <p:ext uri="{BB962C8B-B14F-4D97-AF65-F5344CB8AC3E}">
        <p14:creationId xmlns:p14="http://schemas.microsoft.com/office/powerpoint/2010/main" val="3637599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4B8B2-D279-AD48-A2FB-0CB257FFDAF3}"/>
              </a:ext>
            </a:extLst>
          </p:cNvPr>
          <p:cNvSpPr>
            <a:spLocks noGrp="1"/>
          </p:cNvSpPr>
          <p:nvPr>
            <p:ph type="title"/>
          </p:nvPr>
        </p:nvSpPr>
        <p:spPr/>
        <p:txBody>
          <a:bodyPr/>
          <a:lstStyle/>
          <a:p>
            <a:r>
              <a:rPr lang="en-US" dirty="0"/>
              <a:t>Example: Keys and Column Families</a:t>
            </a:r>
          </a:p>
        </p:txBody>
      </p:sp>
      <p:pic>
        <p:nvPicPr>
          <p:cNvPr id="5" name="Content Placeholder 4" descr="Diagram&#10;&#10;Description automatically generated">
            <a:extLst>
              <a:ext uri="{FF2B5EF4-FFF2-40B4-BE49-F238E27FC236}">
                <a16:creationId xmlns:a16="http://schemas.microsoft.com/office/drawing/2014/main" id="{608EC67C-0AA5-324D-A9FE-2E0361EB3CAD}"/>
              </a:ext>
            </a:extLst>
          </p:cNvPr>
          <p:cNvPicPr>
            <a:picLocks noGrp="1" noChangeAspect="1"/>
          </p:cNvPicPr>
          <p:nvPr>
            <p:ph idx="1"/>
          </p:nvPr>
        </p:nvPicPr>
        <p:blipFill>
          <a:blip r:embed="rId2"/>
          <a:stretch>
            <a:fillRect/>
          </a:stretch>
        </p:blipFill>
        <p:spPr>
          <a:xfrm>
            <a:off x="1657801" y="1650701"/>
            <a:ext cx="8371569" cy="4548487"/>
          </a:xfrm>
        </p:spPr>
      </p:pic>
      <p:sp>
        <p:nvSpPr>
          <p:cNvPr id="6" name="Slide Number Placeholder 5">
            <a:extLst>
              <a:ext uri="{FF2B5EF4-FFF2-40B4-BE49-F238E27FC236}">
                <a16:creationId xmlns:a16="http://schemas.microsoft.com/office/drawing/2014/main" id="{CFB5B6C4-CCB7-BD40-B564-A17E915172A8}"/>
              </a:ext>
            </a:extLst>
          </p:cNvPr>
          <p:cNvSpPr>
            <a:spLocks noGrp="1"/>
          </p:cNvSpPr>
          <p:nvPr>
            <p:ph type="sldNum" sz="quarter" idx="12"/>
          </p:nvPr>
        </p:nvSpPr>
        <p:spPr/>
        <p:txBody>
          <a:bodyPr/>
          <a:lstStyle/>
          <a:p>
            <a:fld id="{90FBDECB-D24E-F247-93AB-4C7123018CAB}" type="slidenum">
              <a:rPr lang="en-US" smtClean="0"/>
              <a:t>7</a:t>
            </a:fld>
            <a:endParaRPr lang="en-US"/>
          </a:p>
        </p:txBody>
      </p:sp>
    </p:spTree>
    <p:extLst>
      <p:ext uri="{BB962C8B-B14F-4D97-AF65-F5344CB8AC3E}">
        <p14:creationId xmlns:p14="http://schemas.microsoft.com/office/powerpoint/2010/main" val="3570185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BDC6B-F717-7D41-9D3C-78693DCD73F9}"/>
              </a:ext>
            </a:extLst>
          </p:cNvPr>
          <p:cNvSpPr>
            <a:spLocks noGrp="1"/>
          </p:cNvSpPr>
          <p:nvPr>
            <p:ph type="title"/>
          </p:nvPr>
        </p:nvSpPr>
        <p:spPr/>
        <p:txBody>
          <a:bodyPr/>
          <a:lstStyle/>
          <a:p>
            <a:r>
              <a:rPr lang="en-US" dirty="0"/>
              <a:t>What is a Column Family?</a:t>
            </a:r>
          </a:p>
        </p:txBody>
      </p:sp>
      <p:sp>
        <p:nvSpPr>
          <p:cNvPr id="3" name="Content Placeholder 2">
            <a:extLst>
              <a:ext uri="{FF2B5EF4-FFF2-40B4-BE49-F238E27FC236}">
                <a16:creationId xmlns:a16="http://schemas.microsoft.com/office/drawing/2014/main" id="{2EA9BC5B-F52B-BC41-B150-B00E4CB3B372}"/>
              </a:ext>
            </a:extLst>
          </p:cNvPr>
          <p:cNvSpPr>
            <a:spLocks noGrp="1"/>
          </p:cNvSpPr>
          <p:nvPr>
            <p:ph idx="1"/>
          </p:nvPr>
        </p:nvSpPr>
        <p:spPr>
          <a:xfrm>
            <a:off x="838200" y="1825625"/>
            <a:ext cx="3357880" cy="4351338"/>
          </a:xfrm>
        </p:spPr>
        <p:txBody>
          <a:bodyPr>
            <a:normAutofit/>
          </a:bodyPr>
          <a:lstStyle/>
          <a:p>
            <a:r>
              <a:rPr lang="en-US" sz="1600" dirty="0"/>
              <a:t>A Column Family is a group of related columns </a:t>
            </a:r>
          </a:p>
          <a:p>
            <a:pPr lvl="1"/>
            <a:r>
              <a:rPr lang="en-US" sz="1600" dirty="0"/>
              <a:t>impossible or difficult to change later</a:t>
            </a:r>
          </a:p>
          <a:p>
            <a:r>
              <a:rPr lang="en-US" sz="1600" dirty="0"/>
              <a:t>All columns must be in a column family </a:t>
            </a:r>
          </a:p>
          <a:p>
            <a:r>
              <a:rPr lang="en-US" sz="1600" dirty="0"/>
              <a:t>Each row can have a completely different set of columns for a column family</a:t>
            </a:r>
          </a:p>
        </p:txBody>
      </p:sp>
      <p:sp>
        <p:nvSpPr>
          <p:cNvPr id="6" name="Slide Number Placeholder 5">
            <a:extLst>
              <a:ext uri="{FF2B5EF4-FFF2-40B4-BE49-F238E27FC236}">
                <a16:creationId xmlns:a16="http://schemas.microsoft.com/office/drawing/2014/main" id="{1A6CCF6F-C565-1047-BE64-D22540E81F5B}"/>
              </a:ext>
            </a:extLst>
          </p:cNvPr>
          <p:cNvSpPr>
            <a:spLocks noGrp="1"/>
          </p:cNvSpPr>
          <p:nvPr>
            <p:ph type="sldNum" sz="quarter" idx="12"/>
          </p:nvPr>
        </p:nvSpPr>
        <p:spPr/>
        <p:txBody>
          <a:bodyPr/>
          <a:lstStyle/>
          <a:p>
            <a:fld id="{90FBDECB-D24E-F247-93AB-4C7123018CAB}" type="slidenum">
              <a:rPr lang="en-US" smtClean="0"/>
              <a:t>8</a:t>
            </a:fld>
            <a:endParaRPr lang="en-US"/>
          </a:p>
        </p:txBody>
      </p:sp>
      <p:pic>
        <p:nvPicPr>
          <p:cNvPr id="8" name="Picture 7" descr="Text, letter&#10;&#10;Description automatically generated">
            <a:extLst>
              <a:ext uri="{FF2B5EF4-FFF2-40B4-BE49-F238E27FC236}">
                <a16:creationId xmlns:a16="http://schemas.microsoft.com/office/drawing/2014/main" id="{0B02C7F7-F01B-594C-899F-7899AAED3CED}"/>
              </a:ext>
            </a:extLst>
          </p:cNvPr>
          <p:cNvPicPr>
            <a:picLocks noChangeAspect="1"/>
          </p:cNvPicPr>
          <p:nvPr/>
        </p:nvPicPr>
        <p:blipFill>
          <a:blip r:embed="rId3"/>
          <a:stretch>
            <a:fillRect/>
          </a:stretch>
        </p:blipFill>
        <p:spPr>
          <a:xfrm>
            <a:off x="6807202" y="1383189"/>
            <a:ext cx="4652286" cy="3298190"/>
          </a:xfrm>
          <a:prstGeom prst="rect">
            <a:avLst/>
          </a:prstGeom>
        </p:spPr>
      </p:pic>
      <p:sp>
        <p:nvSpPr>
          <p:cNvPr id="9" name="TextBox 8">
            <a:extLst>
              <a:ext uri="{FF2B5EF4-FFF2-40B4-BE49-F238E27FC236}">
                <a16:creationId xmlns:a16="http://schemas.microsoft.com/office/drawing/2014/main" id="{7452D203-98A0-BA43-8FB6-1D8553E3053A}"/>
              </a:ext>
            </a:extLst>
          </p:cNvPr>
          <p:cNvSpPr txBox="1"/>
          <p:nvPr/>
        </p:nvSpPr>
        <p:spPr>
          <a:xfrm>
            <a:off x="7833360" y="1097280"/>
            <a:ext cx="777240" cy="406400"/>
          </a:xfrm>
          <a:prstGeom prst="rect">
            <a:avLst/>
          </a:prstGeom>
          <a:solidFill>
            <a:schemeClr val="bg1"/>
          </a:solidFill>
          <a:effectLst>
            <a:softEdge rad="0"/>
          </a:effectLst>
        </p:spPr>
        <p:txBody>
          <a:bodyPr wrap="square" rtlCol="0">
            <a:spAutoFit/>
          </a:bodyPr>
          <a:lstStyle/>
          <a:p>
            <a:endParaRPr lang="en-US" dirty="0"/>
          </a:p>
        </p:txBody>
      </p:sp>
      <p:sp>
        <p:nvSpPr>
          <p:cNvPr id="10" name="Rectangle 9">
            <a:extLst>
              <a:ext uri="{FF2B5EF4-FFF2-40B4-BE49-F238E27FC236}">
                <a16:creationId xmlns:a16="http://schemas.microsoft.com/office/drawing/2014/main" id="{20A6917E-9CEC-F64C-AC31-4BD3CE2116BA}"/>
              </a:ext>
            </a:extLst>
          </p:cNvPr>
          <p:cNvSpPr/>
          <p:nvPr/>
        </p:nvSpPr>
        <p:spPr>
          <a:xfrm>
            <a:off x="8148320" y="1615917"/>
            <a:ext cx="325120" cy="72136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242B8DA-2C43-DB49-B8A4-22C60030DDE7}"/>
              </a:ext>
            </a:extLst>
          </p:cNvPr>
          <p:cNvSpPr/>
          <p:nvPr/>
        </p:nvSpPr>
        <p:spPr>
          <a:xfrm>
            <a:off x="8107680" y="2814320"/>
            <a:ext cx="365760" cy="6146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30851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AE4964-0E4E-9D41-A9E6-DFA7FDFC7A3D}"/>
              </a:ext>
            </a:extLst>
          </p:cNvPr>
          <p:cNvSpPr>
            <a:spLocks noGrp="1"/>
          </p:cNvSpPr>
          <p:nvPr>
            <p:ph type="title"/>
          </p:nvPr>
        </p:nvSpPr>
        <p:spPr>
          <a:xfrm>
            <a:off x="1043631" y="809898"/>
            <a:ext cx="9942716" cy="1554480"/>
          </a:xfrm>
        </p:spPr>
        <p:txBody>
          <a:bodyPr anchor="ctr">
            <a:normAutofit/>
          </a:bodyPr>
          <a:lstStyle/>
          <a:p>
            <a:r>
              <a:rPr lang="en-US" sz="4800" b="1"/>
              <a:t>Column</a:t>
            </a:r>
            <a:endParaRPr lang="en-US" sz="4800"/>
          </a:p>
        </p:txBody>
      </p:sp>
      <p:sp>
        <p:nvSpPr>
          <p:cNvPr id="3" name="Content Placeholder 2">
            <a:extLst>
              <a:ext uri="{FF2B5EF4-FFF2-40B4-BE49-F238E27FC236}">
                <a16:creationId xmlns:a16="http://schemas.microsoft.com/office/drawing/2014/main" id="{55959B67-19CB-FD48-8AE5-E8F65109E532}"/>
              </a:ext>
            </a:extLst>
          </p:cNvPr>
          <p:cNvSpPr>
            <a:spLocks noGrp="1"/>
          </p:cNvSpPr>
          <p:nvPr>
            <p:ph idx="1"/>
          </p:nvPr>
        </p:nvSpPr>
        <p:spPr>
          <a:xfrm>
            <a:off x="1045028" y="3017522"/>
            <a:ext cx="9941319" cy="3124658"/>
          </a:xfrm>
        </p:spPr>
        <p:txBody>
          <a:bodyPr anchor="ctr">
            <a:normAutofit/>
          </a:bodyPr>
          <a:lstStyle/>
          <a:p>
            <a:r>
              <a:rPr lang="en-US" sz="2400" dirty="0"/>
              <a:t>A column is identified by column family and column qualifier separated by a colon character (:)</a:t>
            </a:r>
          </a:p>
          <a:p>
            <a:pPr marL="457200" lvl="1" indent="0">
              <a:buNone/>
            </a:pPr>
            <a:r>
              <a:rPr lang="en-US" i="1" dirty="0"/>
              <a:t>E.g. </a:t>
            </a:r>
            <a:r>
              <a:rPr lang="en-US" i="1" dirty="0" err="1">
                <a:solidFill>
                  <a:srgbClr val="0432FF"/>
                </a:solidFill>
              </a:rPr>
              <a:t>courses:math</a:t>
            </a:r>
            <a:endParaRPr lang="en-US" i="1" dirty="0">
              <a:solidFill>
                <a:srgbClr val="0432FF"/>
              </a:solidFill>
            </a:endParaRPr>
          </a:p>
          <a:p>
            <a:r>
              <a:rPr lang="en-US" sz="2400" dirty="0"/>
              <a:t>Column qualifiers do not have data types </a:t>
            </a:r>
          </a:p>
          <a:p>
            <a:endParaRPr lang="en-US" sz="2400" dirty="0"/>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FE7875AA-1990-844E-8670-9D2044E3E084}"/>
              </a:ext>
            </a:extLst>
          </p:cNvPr>
          <p:cNvSpPr>
            <a:spLocks noGrp="1"/>
          </p:cNvSpPr>
          <p:nvPr>
            <p:ph type="sldNum" sz="quarter" idx="12"/>
          </p:nvPr>
        </p:nvSpPr>
        <p:spPr>
          <a:xfrm>
            <a:off x="8610600" y="6492240"/>
            <a:ext cx="2743200" cy="365125"/>
          </a:xfrm>
        </p:spPr>
        <p:txBody>
          <a:bodyPr>
            <a:normAutofit/>
          </a:bodyPr>
          <a:lstStyle/>
          <a:p>
            <a:pPr>
              <a:spcAft>
                <a:spcPts val="600"/>
              </a:spcAft>
            </a:pPr>
            <a:fld id="{90FBDECB-D24E-F247-93AB-4C7123018CAB}" type="slidenum">
              <a:rPr lang="en-US" smtClean="0"/>
              <a:pPr>
                <a:spcAft>
                  <a:spcPts val="600"/>
                </a:spcAft>
              </a:pPr>
              <a:t>9</a:t>
            </a:fld>
            <a:endParaRPr lang="en-US"/>
          </a:p>
        </p:txBody>
      </p:sp>
    </p:spTree>
    <p:extLst>
      <p:ext uri="{BB962C8B-B14F-4D97-AF65-F5344CB8AC3E}">
        <p14:creationId xmlns:p14="http://schemas.microsoft.com/office/powerpoint/2010/main" val="7460178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648</TotalTime>
  <Words>2228</Words>
  <Application>Microsoft Macintosh PowerPoint</Application>
  <PresentationFormat>Widescreen</PresentationFormat>
  <Paragraphs>319</Paragraphs>
  <Slides>38</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Calibri</vt:lpstr>
      <vt:lpstr>Calibri Light</vt:lpstr>
      <vt:lpstr>Consolas</vt:lpstr>
      <vt:lpstr>Courier New</vt:lpstr>
      <vt:lpstr>Office Theme</vt:lpstr>
      <vt:lpstr>HBASE and HIVE</vt:lpstr>
      <vt:lpstr>What is HBase</vt:lpstr>
      <vt:lpstr>HBase Background</vt:lpstr>
      <vt:lpstr>BigTable Data Model</vt:lpstr>
      <vt:lpstr>Row-oriented vs column-oriented Databases</vt:lpstr>
      <vt:lpstr>Data Organization in HBase</vt:lpstr>
      <vt:lpstr>Example: Keys and Column Families</vt:lpstr>
      <vt:lpstr>What is a Column Family?</vt:lpstr>
      <vt:lpstr>Column</vt:lpstr>
      <vt:lpstr>Rows and Cells</vt:lpstr>
      <vt:lpstr>Cell Timestamps</vt:lpstr>
      <vt:lpstr>HBase table’s mappings:</vt:lpstr>
      <vt:lpstr>Notes on Data Model</vt:lpstr>
      <vt:lpstr>Manipulating table data </vt:lpstr>
      <vt:lpstr>HBase Physical Model</vt:lpstr>
      <vt:lpstr>HBase – Physical View</vt:lpstr>
      <vt:lpstr>HBase Components</vt:lpstr>
      <vt:lpstr>Regions &amp; RegionServers</vt:lpstr>
      <vt:lpstr>Where we can use HBase? </vt:lpstr>
      <vt:lpstr>HBase: Facebook Messenger Case Study </vt:lpstr>
      <vt:lpstr>HBase vs HDFS</vt:lpstr>
      <vt:lpstr>HBase vs RDBMS</vt:lpstr>
      <vt:lpstr>What is Hive?</vt:lpstr>
      <vt:lpstr>Hive </vt:lpstr>
      <vt:lpstr>Motivation For Hive (i)</vt:lpstr>
      <vt:lpstr>Motivation For Hive (ii)</vt:lpstr>
      <vt:lpstr>Motivation For Hive (iii)</vt:lpstr>
      <vt:lpstr>Hive Usage At Facebook</vt:lpstr>
      <vt:lpstr>Hive Client</vt:lpstr>
      <vt:lpstr>Architecture of Hive </vt:lpstr>
      <vt:lpstr>              Workflow between Hive and Hadoop </vt:lpstr>
      <vt:lpstr>Hive VS RDBMS (I)</vt:lpstr>
      <vt:lpstr>Hive vs RDBMS (II)</vt:lpstr>
      <vt:lpstr>Schema On Read vs Schema On Write</vt:lpstr>
      <vt:lpstr>HiveQL Overview</vt:lpstr>
      <vt:lpstr>Creating a Table</vt:lpstr>
      <vt:lpstr>Hive vs. HBase - Difference between Hive and HBase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HBASE and HIVE</dc:title>
  <dc:creator>Hai Huang</dc:creator>
  <cp:lastModifiedBy>Hai Huang</cp:lastModifiedBy>
  <cp:revision>83</cp:revision>
  <dcterms:created xsi:type="dcterms:W3CDTF">2020-10-20T22:10:48Z</dcterms:created>
  <dcterms:modified xsi:type="dcterms:W3CDTF">2021-02-17T16:52:50Z</dcterms:modified>
</cp:coreProperties>
</file>

<file path=docProps/thumbnail.jpeg>
</file>